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handoutMasterIdLst>
    <p:handoutMasterId r:id="rId45"/>
  </p:handoutMasterIdLst>
  <p:sldIdLst>
    <p:sldId id="309" r:id="rId2"/>
    <p:sldId id="257" r:id="rId3"/>
    <p:sldId id="307" r:id="rId4"/>
    <p:sldId id="258" r:id="rId5"/>
    <p:sldId id="277" r:id="rId6"/>
    <p:sldId id="308" r:id="rId7"/>
    <p:sldId id="278" r:id="rId8"/>
    <p:sldId id="281" r:id="rId9"/>
    <p:sldId id="279" r:id="rId10"/>
    <p:sldId id="280" r:id="rId11"/>
    <p:sldId id="282" r:id="rId12"/>
    <p:sldId id="283" r:id="rId13"/>
    <p:sldId id="290" r:id="rId14"/>
    <p:sldId id="285" r:id="rId15"/>
    <p:sldId id="286" r:id="rId16"/>
    <p:sldId id="287" r:id="rId17"/>
    <p:sldId id="288" r:id="rId18"/>
    <p:sldId id="284" r:id="rId19"/>
    <p:sldId id="291" r:id="rId20"/>
    <p:sldId id="289" r:id="rId21"/>
    <p:sldId id="292" r:id="rId22"/>
    <p:sldId id="259" r:id="rId23"/>
    <p:sldId id="260" r:id="rId24"/>
    <p:sldId id="261" r:id="rId25"/>
    <p:sldId id="263" r:id="rId26"/>
    <p:sldId id="265" r:id="rId27"/>
    <p:sldId id="267" r:id="rId28"/>
    <p:sldId id="271" r:id="rId29"/>
    <p:sldId id="272" r:id="rId30"/>
    <p:sldId id="268" r:id="rId31"/>
    <p:sldId id="293" r:id="rId32"/>
    <p:sldId id="298" r:id="rId33"/>
    <p:sldId id="303" r:id="rId34"/>
    <p:sldId id="300" r:id="rId35"/>
    <p:sldId id="302" r:id="rId36"/>
    <p:sldId id="301" r:id="rId37"/>
    <p:sldId id="299" r:id="rId38"/>
    <p:sldId id="304" r:id="rId39"/>
    <p:sldId id="294" r:id="rId40"/>
    <p:sldId id="295" r:id="rId41"/>
    <p:sldId id="306" r:id="rId42"/>
    <p:sldId id="305" r:id="rId43"/>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teven Wofsy" initials="SW [4]" lastIdx="1" clrIdx="6">
    <p:extLst/>
  </p:cmAuthor>
  <p:cmAuthor id="1" name="Steven Wofsy" initials="SW" lastIdx="1" clrIdx="0">
    <p:extLst/>
  </p:cmAuthor>
  <p:cmAuthor id="2" name="Steven Wofsy" initials="SW [2]" lastIdx="1" clrIdx="1">
    <p:extLst/>
  </p:cmAuthor>
  <p:cmAuthor id="3" name="Steven Wofsy" initials="SW [3]" lastIdx="1" clrIdx="2">
    <p:extLst/>
  </p:cmAuthor>
  <p:cmAuthor id="4" name="Steven Wofsy" initials="SW [2] [2]" lastIdx="1" clrIdx="3">
    <p:extLst/>
  </p:cmAuthor>
  <p:cmAuthor id="5" name="Steven Wofsy" initials="SW [3] [2]" lastIdx="1" clrIdx="4">
    <p:extLst/>
  </p:cmAuthor>
  <p:cmAuthor id="6" name="Steven Wofsy" initials="SW [2] [2] [2]"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4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332"/>
    <p:restoredTop sz="86627"/>
  </p:normalViewPr>
  <p:slideViewPr>
    <p:cSldViewPr snapToGrid="0" snapToObjects="1">
      <p:cViewPr varScale="1">
        <p:scale>
          <a:sx n="96" d="100"/>
          <a:sy n="96" d="100"/>
        </p:scale>
        <p:origin x="920" y="1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758BF8-1096-DF4F-BE2C-3787B3F17A00}"/>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0DB8EA5-2A62-6E41-8FD6-F365C41F2C72}"/>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E99D7C80-1491-DC43-BC1F-B5521532E2A6}" type="datetimeFigureOut">
              <a:rPr lang="en-US" smtClean="0"/>
              <a:t>2/1/19</a:t>
            </a:fld>
            <a:endParaRPr lang="en-US"/>
          </a:p>
        </p:txBody>
      </p:sp>
      <p:sp>
        <p:nvSpPr>
          <p:cNvPr id="4" name="Footer Placeholder 3">
            <a:extLst>
              <a:ext uri="{FF2B5EF4-FFF2-40B4-BE49-F238E27FC236}">
                <a16:creationId xmlns:a16="http://schemas.microsoft.com/office/drawing/2014/main" id="{C92E9079-3997-F042-BAA2-163F938D0B01}"/>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3F2A80-E91A-0C4E-9A0C-BB9BB8C9779F}"/>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904F24EC-4BDD-CF4B-A8D3-D737E3C20A9B}" type="slidenum">
              <a:rPr lang="en-US" smtClean="0"/>
              <a:t>‹#›</a:t>
            </a:fld>
            <a:endParaRPr lang="en-US"/>
          </a:p>
        </p:txBody>
      </p:sp>
    </p:spTree>
    <p:extLst>
      <p:ext uri="{BB962C8B-B14F-4D97-AF65-F5344CB8AC3E}">
        <p14:creationId xmlns:p14="http://schemas.microsoft.com/office/powerpoint/2010/main" val="4050159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41E13E9-4712-0D48-8A96-2D580DEDEADB}" type="datetimeFigureOut">
              <a:rPr lang="en-US" smtClean="0"/>
              <a:t>1/30/19</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C5C9301-A552-774E-9DDD-5669B759CF85}" type="slidenum">
              <a:rPr lang="en-US" smtClean="0"/>
              <a:t>‹#›</a:t>
            </a:fld>
            <a:endParaRPr lang="en-US"/>
          </a:p>
        </p:txBody>
      </p:sp>
    </p:spTree>
    <p:extLst>
      <p:ext uri="{BB962C8B-B14F-4D97-AF65-F5344CB8AC3E}">
        <p14:creationId xmlns:p14="http://schemas.microsoft.com/office/powerpoint/2010/main" val="989530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STATE as the </a:t>
            </a:r>
            <a:r>
              <a:rPr lang="en-US" b="1" dirty="0" err="1"/>
              <a:t>positinve</a:t>
            </a:r>
            <a:r>
              <a:rPr lang="en-US" b="1" dirty="0"/>
              <a:t>, then exhortation</a:t>
            </a:r>
            <a:r>
              <a:rPr lang="en-US" dirty="0"/>
              <a:t>; 2: light bulb slide</a:t>
            </a:r>
            <a:r>
              <a:rPr lang="is-IS" dirty="0"/>
              <a:t>….</a:t>
            </a:r>
            <a:r>
              <a:rPr lang="is-IS" b="1" dirty="0"/>
              <a:t>4. from some</a:t>
            </a:r>
            <a:r>
              <a:rPr lang="is-IS" b="1" baseline="0" dirty="0"/>
              <a:t> literature, or from our sample problem </a:t>
            </a:r>
            <a:r>
              <a:rPr lang="is-IS" b="1" baseline="0" dirty="0">
                <a:sym typeface="Wingdings"/>
              </a:rPr>
              <a:t> 5. bootstrap</a:t>
            </a:r>
            <a:endParaRPr lang="en-US" dirty="0"/>
          </a:p>
        </p:txBody>
      </p:sp>
      <p:sp>
        <p:nvSpPr>
          <p:cNvPr id="4" name="Slide Number Placeholder 3"/>
          <p:cNvSpPr>
            <a:spLocks noGrp="1"/>
          </p:cNvSpPr>
          <p:nvPr>
            <p:ph type="sldNum" sz="quarter" idx="10"/>
          </p:nvPr>
        </p:nvSpPr>
        <p:spPr/>
        <p:txBody>
          <a:bodyPr/>
          <a:lstStyle/>
          <a:p>
            <a:fld id="{8C5C9301-A552-774E-9DDD-5669B759CF85}" type="slidenum">
              <a:rPr lang="en-US" smtClean="0"/>
              <a:t>2</a:t>
            </a:fld>
            <a:endParaRPr lang="en-US"/>
          </a:p>
        </p:txBody>
      </p:sp>
    </p:spTree>
    <p:extLst>
      <p:ext uri="{BB962C8B-B14F-4D97-AF65-F5344CB8AC3E}">
        <p14:creationId xmlns:p14="http://schemas.microsoft.com/office/powerpoint/2010/main" val="1993338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969B4-FECA-6643-B0E9-2A59A033B22A}" type="slidenum">
              <a:rPr lang="en-US" smtClean="0"/>
              <a:t>24</a:t>
            </a:fld>
            <a:endParaRPr lang="en-US"/>
          </a:p>
        </p:txBody>
      </p:sp>
    </p:spTree>
    <p:extLst>
      <p:ext uri="{BB962C8B-B14F-4D97-AF65-F5344CB8AC3E}">
        <p14:creationId xmlns:p14="http://schemas.microsoft.com/office/powerpoint/2010/main" val="929683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do this!</a:t>
            </a:r>
          </a:p>
        </p:txBody>
      </p:sp>
      <p:sp>
        <p:nvSpPr>
          <p:cNvPr id="4" name="Slide Number Placeholder 3"/>
          <p:cNvSpPr>
            <a:spLocks noGrp="1"/>
          </p:cNvSpPr>
          <p:nvPr>
            <p:ph type="sldNum" sz="quarter" idx="10"/>
          </p:nvPr>
        </p:nvSpPr>
        <p:spPr/>
        <p:txBody>
          <a:bodyPr/>
          <a:lstStyle/>
          <a:p>
            <a:fld id="{8BC969B4-FECA-6643-B0E9-2A59A033B22A}" type="slidenum">
              <a:rPr lang="en-US" smtClean="0"/>
              <a:t>25</a:t>
            </a:fld>
            <a:endParaRPr lang="en-US"/>
          </a:p>
        </p:txBody>
      </p:sp>
    </p:spTree>
    <p:extLst>
      <p:ext uri="{BB962C8B-B14F-4D97-AF65-F5344CB8AC3E}">
        <p14:creationId xmlns:p14="http://schemas.microsoft.com/office/powerpoint/2010/main" val="104714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IS THAT THE AMO??</a:t>
            </a:r>
          </a:p>
          <a:p>
            <a:r>
              <a:rPr lang="en-US" dirty="0"/>
              <a:t>Describe what </a:t>
            </a:r>
            <a:r>
              <a:rPr lang="en-US" dirty="0" err="1"/>
              <a:t>arima</a:t>
            </a:r>
            <a:r>
              <a:rPr lang="en-US" dirty="0"/>
              <a:t>() does: fit a model with a functional form + autoregressive noise!.</a:t>
            </a:r>
          </a:p>
        </p:txBody>
      </p:sp>
      <p:sp>
        <p:nvSpPr>
          <p:cNvPr id="4" name="Slide Number Placeholder 3"/>
          <p:cNvSpPr>
            <a:spLocks noGrp="1"/>
          </p:cNvSpPr>
          <p:nvPr>
            <p:ph type="sldNum" sz="quarter" idx="10"/>
          </p:nvPr>
        </p:nvSpPr>
        <p:spPr/>
        <p:txBody>
          <a:bodyPr/>
          <a:lstStyle/>
          <a:p>
            <a:fld id="{8C5C9301-A552-774E-9DDD-5669B759CF85}" type="slidenum">
              <a:rPr lang="en-US" smtClean="0"/>
              <a:t>27</a:t>
            </a:fld>
            <a:endParaRPr lang="en-US"/>
          </a:p>
        </p:txBody>
      </p:sp>
    </p:spTree>
    <p:extLst>
      <p:ext uri="{BB962C8B-B14F-4D97-AF65-F5344CB8AC3E}">
        <p14:creationId xmlns:p14="http://schemas.microsoft.com/office/powerpoint/2010/main" val="1746174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what the</a:t>
            </a:r>
            <a:r>
              <a:rPr lang="en-US" baseline="0" dirty="0"/>
              <a:t> SD and CI measure:  *variance*  vs uncertainty.  </a:t>
            </a:r>
          </a:p>
          <a:p>
            <a:r>
              <a:rPr lang="en-US" baseline="0" dirty="0"/>
              <a:t>SD not an error estimate!!!</a:t>
            </a:r>
            <a:endParaRPr lang="en-US" dirty="0"/>
          </a:p>
        </p:txBody>
      </p:sp>
      <p:sp>
        <p:nvSpPr>
          <p:cNvPr id="4" name="Slide Number Placeholder 3"/>
          <p:cNvSpPr>
            <a:spLocks noGrp="1"/>
          </p:cNvSpPr>
          <p:nvPr>
            <p:ph type="sldNum" sz="quarter" idx="10"/>
          </p:nvPr>
        </p:nvSpPr>
        <p:spPr/>
        <p:txBody>
          <a:bodyPr/>
          <a:lstStyle/>
          <a:p>
            <a:fld id="{8C5C9301-A552-774E-9DDD-5669B759CF85}" type="slidenum">
              <a:rPr lang="en-US" smtClean="0"/>
              <a:t>31</a:t>
            </a:fld>
            <a:endParaRPr lang="en-US"/>
          </a:p>
        </p:txBody>
      </p:sp>
    </p:spTree>
    <p:extLst>
      <p:ext uri="{BB962C8B-B14F-4D97-AF65-F5344CB8AC3E}">
        <p14:creationId xmlns:p14="http://schemas.microsoft.com/office/powerpoint/2010/main" val="1587407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RESAMPLING: back to our</a:t>
            </a:r>
            <a:r>
              <a:rPr lang="en-US" baseline="0" dirty="0"/>
              <a:t> conceptual framework for statistical inference.</a:t>
            </a:r>
            <a:endParaRPr lang="en-US" dirty="0"/>
          </a:p>
        </p:txBody>
      </p:sp>
      <p:sp>
        <p:nvSpPr>
          <p:cNvPr id="4" name="Slide Number Placeholder 3"/>
          <p:cNvSpPr>
            <a:spLocks noGrp="1"/>
          </p:cNvSpPr>
          <p:nvPr>
            <p:ph type="sldNum" sz="quarter" idx="10"/>
          </p:nvPr>
        </p:nvSpPr>
        <p:spPr/>
        <p:txBody>
          <a:bodyPr/>
          <a:lstStyle/>
          <a:p>
            <a:fld id="{8C5C9301-A552-774E-9DDD-5669B759CF85}" type="slidenum">
              <a:rPr lang="en-US" smtClean="0"/>
              <a:t>32</a:t>
            </a:fld>
            <a:endParaRPr lang="en-US"/>
          </a:p>
        </p:txBody>
      </p:sp>
    </p:spTree>
    <p:extLst>
      <p:ext uri="{BB962C8B-B14F-4D97-AF65-F5344CB8AC3E}">
        <p14:creationId xmlns:p14="http://schemas.microsoft.com/office/powerpoint/2010/main" val="446851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 does include ”true” mean, but almost didn’t because our sample had notable </a:t>
            </a:r>
            <a:r>
              <a:rPr lang="en-US" dirty="0" err="1"/>
              <a:t>bia</a:t>
            </a:r>
            <a:r>
              <a:rPr lang="en-US" dirty="0"/>
              <a:t> relative to true</a:t>
            </a:r>
          </a:p>
        </p:txBody>
      </p:sp>
      <p:sp>
        <p:nvSpPr>
          <p:cNvPr id="4" name="Slide Number Placeholder 3"/>
          <p:cNvSpPr>
            <a:spLocks noGrp="1"/>
          </p:cNvSpPr>
          <p:nvPr>
            <p:ph type="sldNum" sz="quarter" idx="10"/>
          </p:nvPr>
        </p:nvSpPr>
        <p:spPr/>
        <p:txBody>
          <a:bodyPr/>
          <a:lstStyle/>
          <a:p>
            <a:fld id="{8C5C9301-A552-774E-9DDD-5669B759CF85}" type="slidenum">
              <a:rPr lang="en-US" smtClean="0"/>
              <a:t>37</a:t>
            </a:fld>
            <a:endParaRPr lang="en-US"/>
          </a:p>
        </p:txBody>
      </p:sp>
    </p:spTree>
    <p:extLst>
      <p:ext uri="{BB962C8B-B14F-4D97-AF65-F5344CB8AC3E}">
        <p14:creationId xmlns:p14="http://schemas.microsoft.com/office/powerpoint/2010/main" val="1084021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STATE as the </a:t>
            </a:r>
            <a:r>
              <a:rPr lang="en-US" b="1" dirty="0" err="1"/>
              <a:t>positinve</a:t>
            </a:r>
            <a:r>
              <a:rPr lang="en-US" b="1" dirty="0"/>
              <a:t>, then exhortation</a:t>
            </a:r>
            <a:r>
              <a:rPr lang="en-US" dirty="0"/>
              <a:t>; 2: light bulb slide</a:t>
            </a:r>
            <a:r>
              <a:rPr lang="is-IS" dirty="0"/>
              <a:t>….</a:t>
            </a:r>
            <a:r>
              <a:rPr lang="is-IS" b="1" dirty="0"/>
              <a:t>4. from some</a:t>
            </a:r>
            <a:r>
              <a:rPr lang="is-IS" b="1" baseline="0" dirty="0"/>
              <a:t> literature, or from our sample problem </a:t>
            </a:r>
            <a:r>
              <a:rPr lang="is-IS" b="1" baseline="0" dirty="0">
                <a:sym typeface="Wingdings"/>
              </a:rPr>
              <a:t> 5. bootstrap</a:t>
            </a:r>
            <a:endParaRPr lang="en-US" dirty="0"/>
          </a:p>
        </p:txBody>
      </p:sp>
      <p:sp>
        <p:nvSpPr>
          <p:cNvPr id="4" name="Slide Number Placeholder 3"/>
          <p:cNvSpPr>
            <a:spLocks noGrp="1"/>
          </p:cNvSpPr>
          <p:nvPr>
            <p:ph type="sldNum" sz="quarter" idx="10"/>
          </p:nvPr>
        </p:nvSpPr>
        <p:spPr/>
        <p:txBody>
          <a:bodyPr/>
          <a:lstStyle/>
          <a:p>
            <a:fld id="{8C5C9301-A552-774E-9DDD-5669B759CF85}" type="slidenum">
              <a:rPr lang="en-US" smtClean="0"/>
              <a:t>41</a:t>
            </a:fld>
            <a:endParaRPr lang="en-US"/>
          </a:p>
        </p:txBody>
      </p:sp>
    </p:spTree>
    <p:extLst>
      <p:ext uri="{BB962C8B-B14F-4D97-AF65-F5344CB8AC3E}">
        <p14:creationId xmlns:p14="http://schemas.microsoft.com/office/powerpoint/2010/main" val="1705138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wrap up</a:t>
            </a:r>
          </a:p>
        </p:txBody>
      </p:sp>
      <p:sp>
        <p:nvSpPr>
          <p:cNvPr id="4" name="Slide Number Placeholder 3"/>
          <p:cNvSpPr>
            <a:spLocks noGrp="1"/>
          </p:cNvSpPr>
          <p:nvPr>
            <p:ph type="sldNum" sz="quarter" idx="10"/>
          </p:nvPr>
        </p:nvSpPr>
        <p:spPr/>
        <p:txBody>
          <a:bodyPr/>
          <a:lstStyle/>
          <a:p>
            <a:fld id="{8C5C9301-A552-774E-9DDD-5669B759CF85}" type="slidenum">
              <a:rPr lang="en-US" smtClean="0"/>
              <a:t>42</a:t>
            </a:fld>
            <a:endParaRPr lang="en-US"/>
          </a:p>
        </p:txBody>
      </p:sp>
    </p:spTree>
    <p:extLst>
      <p:ext uri="{BB962C8B-B14F-4D97-AF65-F5344CB8AC3E}">
        <p14:creationId xmlns:p14="http://schemas.microsoft.com/office/powerpoint/2010/main" val="1821133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"sampling" aspect is more</a:t>
            </a:r>
            <a:r>
              <a:rPr lang="en-US" baseline="0" dirty="0"/>
              <a:t> obvious when we have the Markov model in the continuous model. In both cases I can redo the trials with the exact same setup many times and assess the variations of the results. </a:t>
            </a:r>
            <a:r>
              <a:rPr lang="en-US" b="1" baseline="0" dirty="0"/>
              <a:t>Note in our fields, usually we can't do that !!! </a:t>
            </a:r>
            <a:endParaRPr lang="en-US" b="1" dirty="0"/>
          </a:p>
        </p:txBody>
      </p:sp>
      <p:sp>
        <p:nvSpPr>
          <p:cNvPr id="4" name="Slide Number Placeholder 3"/>
          <p:cNvSpPr>
            <a:spLocks noGrp="1"/>
          </p:cNvSpPr>
          <p:nvPr>
            <p:ph type="sldNum" sz="quarter" idx="10"/>
          </p:nvPr>
        </p:nvSpPr>
        <p:spPr/>
        <p:txBody>
          <a:bodyPr/>
          <a:lstStyle/>
          <a:p>
            <a:fld id="{8C5C9301-A552-774E-9DDD-5669B759CF85}" type="slidenum">
              <a:rPr lang="en-US" smtClean="0"/>
              <a:t>4</a:t>
            </a:fld>
            <a:endParaRPr lang="en-US"/>
          </a:p>
        </p:txBody>
      </p:sp>
    </p:spTree>
    <p:extLst>
      <p:ext uri="{BB962C8B-B14F-4D97-AF65-F5344CB8AC3E}">
        <p14:creationId xmlns:p14="http://schemas.microsoft.com/office/powerpoint/2010/main" val="1447549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Relate to the hypothesis; </a:t>
            </a:r>
            <a:r>
              <a:rPr lang="en-US" b="1" dirty="0" err="1"/>
              <a:t>nOTE</a:t>
            </a:r>
            <a:r>
              <a:rPr kumimoji="0" lang="en-US" sz="2000" b="1" i="0" u="none" strike="noStrike" kern="1200" cap="none" spc="0" normalizeH="0" baseline="0" noProof="0" dirty="0">
                <a:ln>
                  <a:noFill/>
                </a:ln>
                <a:solidFill>
                  <a:srgbClr val="FF0000"/>
                </a:solidFill>
                <a:effectLst/>
                <a:uLnTx/>
                <a:uFillTx/>
                <a:latin typeface="Symbol" charset="2"/>
                <a:ea typeface="+mn-ea"/>
                <a:cs typeface="+mn-cs"/>
              </a:rPr>
              <a:t>variance </a:t>
            </a:r>
            <a:r>
              <a:rPr lang="en-US" b="1" dirty="0"/>
              <a:t>is not always attributable to measurement error – in our 2-box example, s is due to fluctuations</a:t>
            </a:r>
            <a:r>
              <a:rPr lang="en-US" b="1" baseline="0" dirty="0"/>
              <a:t> of a physical process.  VERY COMMON in our field !!</a:t>
            </a:r>
            <a:endParaRPr lang="en-US" b="1" dirty="0"/>
          </a:p>
        </p:txBody>
      </p:sp>
      <p:sp>
        <p:nvSpPr>
          <p:cNvPr id="4" name="Slide Number Placeholder 3"/>
          <p:cNvSpPr>
            <a:spLocks noGrp="1"/>
          </p:cNvSpPr>
          <p:nvPr>
            <p:ph type="sldNum" sz="quarter" idx="10"/>
          </p:nvPr>
        </p:nvSpPr>
        <p:spPr/>
        <p:txBody>
          <a:bodyPr/>
          <a:lstStyle/>
          <a:p>
            <a:fld id="{8C5C9301-A552-774E-9DDD-5669B759CF85}" type="slidenum">
              <a:rPr lang="en-US" smtClean="0"/>
              <a:t>9</a:t>
            </a:fld>
            <a:endParaRPr lang="en-US"/>
          </a:p>
        </p:txBody>
      </p:sp>
    </p:spTree>
    <p:extLst>
      <p:ext uri="{BB962C8B-B14F-4D97-AF65-F5344CB8AC3E}">
        <p14:creationId xmlns:p14="http://schemas.microsoft.com/office/powerpoint/2010/main" val="1111508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not strayed from the familiar!</a:t>
            </a:r>
          </a:p>
        </p:txBody>
      </p:sp>
      <p:sp>
        <p:nvSpPr>
          <p:cNvPr id="4" name="Slide Number Placeholder 3"/>
          <p:cNvSpPr>
            <a:spLocks noGrp="1"/>
          </p:cNvSpPr>
          <p:nvPr>
            <p:ph type="sldNum" sz="quarter" idx="10"/>
          </p:nvPr>
        </p:nvSpPr>
        <p:spPr/>
        <p:txBody>
          <a:bodyPr/>
          <a:lstStyle/>
          <a:p>
            <a:fld id="{8C5C9301-A552-774E-9DDD-5669B759CF85}" type="slidenum">
              <a:rPr lang="en-US" smtClean="0"/>
              <a:t>10</a:t>
            </a:fld>
            <a:endParaRPr lang="en-US"/>
          </a:p>
        </p:txBody>
      </p:sp>
    </p:spTree>
    <p:extLst>
      <p:ext uri="{BB962C8B-B14F-4D97-AF65-F5344CB8AC3E}">
        <p14:creationId xmlns:p14="http://schemas.microsoft.com/office/powerpoint/2010/main" val="1094483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difference between rho (true</a:t>
            </a:r>
            <a:r>
              <a:rPr lang="en-US" baseline="0" dirty="0"/>
              <a:t> </a:t>
            </a:r>
            <a:r>
              <a:rPr lang="en-US" baseline="0" dirty="0" err="1"/>
              <a:t>corr</a:t>
            </a:r>
            <a:r>
              <a:rPr lang="en-US" baseline="0" dirty="0"/>
              <a:t> </a:t>
            </a:r>
            <a:r>
              <a:rPr lang="en-US" baseline="0" dirty="0" err="1"/>
              <a:t>coeff</a:t>
            </a:r>
            <a:r>
              <a:rPr lang="en-US" baseline="0" dirty="0"/>
              <a:t>) and r, sample estimate for that!</a:t>
            </a:r>
            <a:endParaRPr lang="en-US" dirty="0"/>
          </a:p>
        </p:txBody>
      </p:sp>
      <p:sp>
        <p:nvSpPr>
          <p:cNvPr id="4" name="Slide Number Placeholder 3"/>
          <p:cNvSpPr>
            <a:spLocks noGrp="1"/>
          </p:cNvSpPr>
          <p:nvPr>
            <p:ph type="sldNum" sz="quarter" idx="10"/>
          </p:nvPr>
        </p:nvSpPr>
        <p:spPr/>
        <p:txBody>
          <a:bodyPr/>
          <a:lstStyle/>
          <a:p>
            <a:fld id="{8C5C9301-A552-774E-9DDD-5669B759CF85}" type="slidenum">
              <a:rPr lang="en-US" smtClean="0"/>
              <a:t>11</a:t>
            </a:fld>
            <a:endParaRPr lang="en-US"/>
          </a:p>
        </p:txBody>
      </p:sp>
    </p:spTree>
    <p:extLst>
      <p:ext uri="{BB962C8B-B14F-4D97-AF65-F5344CB8AC3E}">
        <p14:creationId xmlns:p14="http://schemas.microsoft.com/office/powerpoint/2010/main" val="219194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slow OLS slope decreasing with sigma x</a:t>
            </a:r>
          </a:p>
        </p:txBody>
      </p:sp>
      <p:sp>
        <p:nvSpPr>
          <p:cNvPr id="4" name="Slide Number Placeholder 3"/>
          <p:cNvSpPr>
            <a:spLocks noGrp="1"/>
          </p:cNvSpPr>
          <p:nvPr>
            <p:ph type="sldNum" sz="quarter" idx="10"/>
          </p:nvPr>
        </p:nvSpPr>
        <p:spPr/>
        <p:txBody>
          <a:bodyPr/>
          <a:lstStyle/>
          <a:p>
            <a:fld id="{8C5C9301-A552-774E-9DDD-5669B759CF85}" type="slidenum">
              <a:rPr lang="en-US" smtClean="0"/>
              <a:t>12</a:t>
            </a:fld>
            <a:endParaRPr lang="en-US"/>
          </a:p>
        </p:txBody>
      </p:sp>
    </p:spTree>
    <p:extLst>
      <p:ext uri="{BB962C8B-B14F-4D97-AF65-F5344CB8AC3E}">
        <p14:creationId xmlns:p14="http://schemas.microsoft.com/office/powerpoint/2010/main" val="1938010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Skip this slide</a:t>
            </a:r>
          </a:p>
        </p:txBody>
      </p:sp>
      <p:sp>
        <p:nvSpPr>
          <p:cNvPr id="4" name="Slide Number Placeholder 3"/>
          <p:cNvSpPr>
            <a:spLocks noGrp="1"/>
          </p:cNvSpPr>
          <p:nvPr>
            <p:ph type="sldNum" sz="quarter" idx="10"/>
          </p:nvPr>
        </p:nvSpPr>
        <p:spPr/>
        <p:txBody>
          <a:bodyPr/>
          <a:lstStyle/>
          <a:p>
            <a:fld id="{8C5C9301-A552-774E-9DDD-5669B759CF85}" type="slidenum">
              <a:rPr lang="en-US" smtClean="0"/>
              <a:t>16</a:t>
            </a:fld>
            <a:endParaRPr lang="en-US"/>
          </a:p>
        </p:txBody>
      </p:sp>
    </p:spTree>
    <p:extLst>
      <p:ext uri="{BB962C8B-B14F-4D97-AF65-F5344CB8AC3E}">
        <p14:creationId xmlns:p14="http://schemas.microsoft.com/office/powerpoint/2010/main" val="2066038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OLS is</a:t>
            </a:r>
            <a:r>
              <a:rPr lang="en-US" baseline="0" dirty="0"/>
              <a:t> heteroscedastic on average -- residuals have a trend with data</a:t>
            </a:r>
            <a:endParaRPr lang="en-US" dirty="0"/>
          </a:p>
        </p:txBody>
      </p:sp>
      <p:sp>
        <p:nvSpPr>
          <p:cNvPr id="4" name="Slide Number Placeholder 3"/>
          <p:cNvSpPr>
            <a:spLocks noGrp="1"/>
          </p:cNvSpPr>
          <p:nvPr>
            <p:ph type="sldNum" sz="quarter" idx="10"/>
          </p:nvPr>
        </p:nvSpPr>
        <p:spPr/>
        <p:txBody>
          <a:bodyPr/>
          <a:lstStyle/>
          <a:p>
            <a:fld id="{8C5C9301-A552-774E-9DDD-5669B759CF85}" type="slidenum">
              <a:rPr lang="en-US" smtClean="0"/>
              <a:t>19</a:t>
            </a:fld>
            <a:endParaRPr lang="en-US"/>
          </a:p>
        </p:txBody>
      </p:sp>
    </p:spTree>
    <p:extLst>
      <p:ext uri="{BB962C8B-B14F-4D97-AF65-F5344CB8AC3E}">
        <p14:creationId xmlns:p14="http://schemas.microsoft.com/office/powerpoint/2010/main" val="5645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your fits for the example problem; EXHORT the troops.;  RESAMPLING concept; </a:t>
            </a:r>
          </a:p>
        </p:txBody>
      </p:sp>
      <p:sp>
        <p:nvSpPr>
          <p:cNvPr id="4" name="Slide Number Placeholder 3"/>
          <p:cNvSpPr>
            <a:spLocks noGrp="1"/>
          </p:cNvSpPr>
          <p:nvPr>
            <p:ph type="sldNum" sz="quarter" idx="10"/>
          </p:nvPr>
        </p:nvSpPr>
        <p:spPr/>
        <p:txBody>
          <a:bodyPr/>
          <a:lstStyle/>
          <a:p>
            <a:fld id="{8C5C9301-A552-774E-9DDD-5669B759CF85}" type="slidenum">
              <a:rPr lang="en-US" smtClean="0"/>
              <a:t>20</a:t>
            </a:fld>
            <a:endParaRPr lang="en-US"/>
          </a:p>
        </p:txBody>
      </p:sp>
    </p:spTree>
    <p:extLst>
      <p:ext uri="{BB962C8B-B14F-4D97-AF65-F5344CB8AC3E}">
        <p14:creationId xmlns:p14="http://schemas.microsoft.com/office/powerpoint/2010/main" val="1925442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F0C364-90E2-2F49-8D9F-F4759E83CBB4}" type="datetime1">
              <a:rPr lang="en-US" smtClean="0"/>
              <a:t>1/30/19</a:t>
            </a:fld>
            <a:endParaRPr lang="en-US"/>
          </a:p>
        </p:txBody>
      </p:sp>
      <p:sp>
        <p:nvSpPr>
          <p:cNvPr id="5" name="Footer Placeholder 4"/>
          <p:cNvSpPr>
            <a:spLocks noGrp="1"/>
          </p:cNvSpPr>
          <p:nvPr>
            <p:ph type="ftr" sz="quarter" idx="11"/>
          </p:nvPr>
        </p:nvSpPr>
        <p:spPr/>
        <p:txBody>
          <a:bodyPr/>
          <a:lstStyle/>
          <a:p>
            <a:r>
              <a:rPr lang="en-US"/>
              <a:t>EPS 236</a:t>
            </a:r>
          </a:p>
        </p:txBody>
      </p:sp>
      <p:sp>
        <p:nvSpPr>
          <p:cNvPr id="6" name="Slide Number Placeholder 5"/>
          <p:cNvSpPr>
            <a:spLocks noGrp="1"/>
          </p:cNvSpPr>
          <p:nvPr>
            <p:ph type="sldNum" sz="quarter" idx="12"/>
          </p:nvPr>
        </p:nvSpPr>
        <p:spPr/>
        <p:txBody>
          <a:bodyPr/>
          <a:lstStyle/>
          <a:p>
            <a:fld id="{CD3A2B4A-3F34-F54A-9B5F-22559B4D568D}" type="slidenum">
              <a:rPr lang="en-US" smtClean="0"/>
              <a:t>‹#›</a:t>
            </a:fld>
            <a:endParaRPr lang="en-US"/>
          </a:p>
        </p:txBody>
      </p:sp>
    </p:spTree>
    <p:extLst>
      <p:ext uri="{BB962C8B-B14F-4D97-AF65-F5344CB8AC3E}">
        <p14:creationId xmlns:p14="http://schemas.microsoft.com/office/powerpoint/2010/main" val="1100189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30E110-CE63-0441-ABB0-087EFBA8FA48}" type="datetime1">
              <a:rPr lang="en-US" smtClean="0"/>
              <a:t>1/30/19</a:t>
            </a:fld>
            <a:endParaRPr lang="en-US"/>
          </a:p>
        </p:txBody>
      </p:sp>
      <p:sp>
        <p:nvSpPr>
          <p:cNvPr id="5" name="Footer Placeholder 4"/>
          <p:cNvSpPr>
            <a:spLocks noGrp="1"/>
          </p:cNvSpPr>
          <p:nvPr>
            <p:ph type="ftr" sz="quarter" idx="11"/>
          </p:nvPr>
        </p:nvSpPr>
        <p:spPr/>
        <p:txBody>
          <a:bodyPr/>
          <a:lstStyle/>
          <a:p>
            <a:r>
              <a:rPr lang="en-US"/>
              <a:t>EPS 236</a:t>
            </a:r>
          </a:p>
        </p:txBody>
      </p:sp>
      <p:sp>
        <p:nvSpPr>
          <p:cNvPr id="6" name="Slide Number Placeholder 5"/>
          <p:cNvSpPr>
            <a:spLocks noGrp="1"/>
          </p:cNvSpPr>
          <p:nvPr>
            <p:ph type="sldNum" sz="quarter" idx="12"/>
          </p:nvPr>
        </p:nvSpPr>
        <p:spPr/>
        <p:txBody>
          <a:bodyPr/>
          <a:lstStyle/>
          <a:p>
            <a:fld id="{CD3A2B4A-3F34-F54A-9B5F-22559B4D568D}" type="slidenum">
              <a:rPr lang="en-US" smtClean="0"/>
              <a:t>‹#›</a:t>
            </a:fld>
            <a:endParaRPr lang="en-US"/>
          </a:p>
        </p:txBody>
      </p:sp>
    </p:spTree>
    <p:extLst>
      <p:ext uri="{BB962C8B-B14F-4D97-AF65-F5344CB8AC3E}">
        <p14:creationId xmlns:p14="http://schemas.microsoft.com/office/powerpoint/2010/main" val="130736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5B84F9-B733-4742-B405-288526D39EB0}" type="datetime1">
              <a:rPr lang="en-US" smtClean="0"/>
              <a:t>1/30/19</a:t>
            </a:fld>
            <a:endParaRPr lang="en-US"/>
          </a:p>
        </p:txBody>
      </p:sp>
      <p:sp>
        <p:nvSpPr>
          <p:cNvPr id="5" name="Footer Placeholder 4"/>
          <p:cNvSpPr>
            <a:spLocks noGrp="1"/>
          </p:cNvSpPr>
          <p:nvPr>
            <p:ph type="ftr" sz="quarter" idx="11"/>
          </p:nvPr>
        </p:nvSpPr>
        <p:spPr/>
        <p:txBody>
          <a:bodyPr/>
          <a:lstStyle/>
          <a:p>
            <a:r>
              <a:rPr lang="en-US"/>
              <a:t>EPS 236</a:t>
            </a:r>
          </a:p>
        </p:txBody>
      </p:sp>
      <p:sp>
        <p:nvSpPr>
          <p:cNvPr id="6" name="Slide Number Placeholder 5"/>
          <p:cNvSpPr>
            <a:spLocks noGrp="1"/>
          </p:cNvSpPr>
          <p:nvPr>
            <p:ph type="sldNum" sz="quarter" idx="12"/>
          </p:nvPr>
        </p:nvSpPr>
        <p:spPr/>
        <p:txBody>
          <a:bodyPr/>
          <a:lstStyle/>
          <a:p>
            <a:fld id="{CD3A2B4A-3F34-F54A-9B5F-22559B4D568D}" type="slidenum">
              <a:rPr lang="en-US" smtClean="0"/>
              <a:t>‹#›</a:t>
            </a:fld>
            <a:endParaRPr lang="en-US"/>
          </a:p>
        </p:txBody>
      </p:sp>
    </p:spTree>
    <p:extLst>
      <p:ext uri="{BB962C8B-B14F-4D97-AF65-F5344CB8AC3E}">
        <p14:creationId xmlns:p14="http://schemas.microsoft.com/office/powerpoint/2010/main" val="2020564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88C8B-E3B3-B846-A107-966FF073AAA3}" type="datetime1">
              <a:rPr lang="en-US" smtClean="0"/>
              <a:t>1/30/19</a:t>
            </a:fld>
            <a:endParaRPr lang="en-US"/>
          </a:p>
        </p:txBody>
      </p:sp>
      <p:sp>
        <p:nvSpPr>
          <p:cNvPr id="5" name="Footer Placeholder 4"/>
          <p:cNvSpPr>
            <a:spLocks noGrp="1"/>
          </p:cNvSpPr>
          <p:nvPr>
            <p:ph type="ftr" sz="quarter" idx="11"/>
          </p:nvPr>
        </p:nvSpPr>
        <p:spPr/>
        <p:txBody>
          <a:bodyPr/>
          <a:lstStyle/>
          <a:p>
            <a:r>
              <a:rPr lang="en-US"/>
              <a:t>EPS 236</a:t>
            </a:r>
          </a:p>
        </p:txBody>
      </p:sp>
      <p:sp>
        <p:nvSpPr>
          <p:cNvPr id="6" name="Slide Number Placeholder 5"/>
          <p:cNvSpPr>
            <a:spLocks noGrp="1"/>
          </p:cNvSpPr>
          <p:nvPr>
            <p:ph type="sldNum" sz="quarter" idx="12"/>
          </p:nvPr>
        </p:nvSpPr>
        <p:spPr/>
        <p:txBody>
          <a:bodyPr/>
          <a:lstStyle/>
          <a:p>
            <a:fld id="{CD3A2B4A-3F34-F54A-9B5F-22559B4D568D}" type="slidenum">
              <a:rPr lang="en-US" smtClean="0"/>
              <a:t>‹#›</a:t>
            </a:fld>
            <a:endParaRPr lang="en-US"/>
          </a:p>
        </p:txBody>
      </p:sp>
    </p:spTree>
    <p:extLst>
      <p:ext uri="{BB962C8B-B14F-4D97-AF65-F5344CB8AC3E}">
        <p14:creationId xmlns:p14="http://schemas.microsoft.com/office/powerpoint/2010/main" val="1047868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6884D4-AE56-1147-BA04-8453403D8042}" type="datetime1">
              <a:rPr lang="en-US" smtClean="0"/>
              <a:t>1/30/19</a:t>
            </a:fld>
            <a:endParaRPr lang="en-US"/>
          </a:p>
        </p:txBody>
      </p:sp>
      <p:sp>
        <p:nvSpPr>
          <p:cNvPr id="5" name="Footer Placeholder 4"/>
          <p:cNvSpPr>
            <a:spLocks noGrp="1"/>
          </p:cNvSpPr>
          <p:nvPr>
            <p:ph type="ftr" sz="quarter" idx="11"/>
          </p:nvPr>
        </p:nvSpPr>
        <p:spPr/>
        <p:txBody>
          <a:bodyPr/>
          <a:lstStyle/>
          <a:p>
            <a:r>
              <a:rPr lang="en-US"/>
              <a:t>EPS 236</a:t>
            </a:r>
          </a:p>
        </p:txBody>
      </p:sp>
      <p:sp>
        <p:nvSpPr>
          <p:cNvPr id="6" name="Slide Number Placeholder 5"/>
          <p:cNvSpPr>
            <a:spLocks noGrp="1"/>
          </p:cNvSpPr>
          <p:nvPr>
            <p:ph type="sldNum" sz="quarter" idx="12"/>
          </p:nvPr>
        </p:nvSpPr>
        <p:spPr/>
        <p:txBody>
          <a:bodyPr/>
          <a:lstStyle/>
          <a:p>
            <a:fld id="{CD3A2B4A-3F34-F54A-9B5F-22559B4D568D}" type="slidenum">
              <a:rPr lang="en-US" smtClean="0"/>
              <a:t>‹#›</a:t>
            </a:fld>
            <a:endParaRPr lang="en-US"/>
          </a:p>
        </p:txBody>
      </p:sp>
    </p:spTree>
    <p:extLst>
      <p:ext uri="{BB962C8B-B14F-4D97-AF65-F5344CB8AC3E}">
        <p14:creationId xmlns:p14="http://schemas.microsoft.com/office/powerpoint/2010/main" val="14843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E5CBA0-E532-164F-BF68-7AABA236E6C2}" type="datetime1">
              <a:rPr lang="en-US" smtClean="0"/>
              <a:t>1/30/19</a:t>
            </a:fld>
            <a:endParaRPr lang="en-US"/>
          </a:p>
        </p:txBody>
      </p:sp>
      <p:sp>
        <p:nvSpPr>
          <p:cNvPr id="6" name="Footer Placeholder 5"/>
          <p:cNvSpPr>
            <a:spLocks noGrp="1"/>
          </p:cNvSpPr>
          <p:nvPr>
            <p:ph type="ftr" sz="quarter" idx="11"/>
          </p:nvPr>
        </p:nvSpPr>
        <p:spPr/>
        <p:txBody>
          <a:bodyPr/>
          <a:lstStyle/>
          <a:p>
            <a:r>
              <a:rPr lang="en-US"/>
              <a:t>EPS 236</a:t>
            </a:r>
          </a:p>
        </p:txBody>
      </p:sp>
      <p:sp>
        <p:nvSpPr>
          <p:cNvPr id="7" name="Slide Number Placeholder 6"/>
          <p:cNvSpPr>
            <a:spLocks noGrp="1"/>
          </p:cNvSpPr>
          <p:nvPr>
            <p:ph type="sldNum" sz="quarter" idx="12"/>
          </p:nvPr>
        </p:nvSpPr>
        <p:spPr/>
        <p:txBody>
          <a:bodyPr/>
          <a:lstStyle/>
          <a:p>
            <a:fld id="{CD3A2B4A-3F34-F54A-9B5F-22559B4D568D}" type="slidenum">
              <a:rPr lang="en-US" smtClean="0"/>
              <a:t>‹#›</a:t>
            </a:fld>
            <a:endParaRPr lang="en-US"/>
          </a:p>
        </p:txBody>
      </p:sp>
    </p:spTree>
    <p:extLst>
      <p:ext uri="{BB962C8B-B14F-4D97-AF65-F5344CB8AC3E}">
        <p14:creationId xmlns:p14="http://schemas.microsoft.com/office/powerpoint/2010/main" val="365475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23AF43-8B1E-A645-92DF-BA489B7FE0FF}" type="datetime1">
              <a:rPr lang="en-US" smtClean="0"/>
              <a:t>1/30/19</a:t>
            </a:fld>
            <a:endParaRPr lang="en-US"/>
          </a:p>
        </p:txBody>
      </p:sp>
      <p:sp>
        <p:nvSpPr>
          <p:cNvPr id="8" name="Footer Placeholder 7"/>
          <p:cNvSpPr>
            <a:spLocks noGrp="1"/>
          </p:cNvSpPr>
          <p:nvPr>
            <p:ph type="ftr" sz="quarter" idx="11"/>
          </p:nvPr>
        </p:nvSpPr>
        <p:spPr/>
        <p:txBody>
          <a:bodyPr/>
          <a:lstStyle/>
          <a:p>
            <a:r>
              <a:rPr lang="en-US"/>
              <a:t>EPS 236</a:t>
            </a:r>
          </a:p>
        </p:txBody>
      </p:sp>
      <p:sp>
        <p:nvSpPr>
          <p:cNvPr id="9" name="Slide Number Placeholder 8"/>
          <p:cNvSpPr>
            <a:spLocks noGrp="1"/>
          </p:cNvSpPr>
          <p:nvPr>
            <p:ph type="sldNum" sz="quarter" idx="12"/>
          </p:nvPr>
        </p:nvSpPr>
        <p:spPr/>
        <p:txBody>
          <a:bodyPr/>
          <a:lstStyle/>
          <a:p>
            <a:fld id="{CD3A2B4A-3F34-F54A-9B5F-22559B4D568D}" type="slidenum">
              <a:rPr lang="en-US" smtClean="0"/>
              <a:t>‹#›</a:t>
            </a:fld>
            <a:endParaRPr lang="en-US"/>
          </a:p>
        </p:txBody>
      </p:sp>
    </p:spTree>
    <p:extLst>
      <p:ext uri="{BB962C8B-B14F-4D97-AF65-F5344CB8AC3E}">
        <p14:creationId xmlns:p14="http://schemas.microsoft.com/office/powerpoint/2010/main" val="741464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74990A-554D-B248-923C-15861FB7A78D}" type="datetime1">
              <a:rPr lang="en-US" smtClean="0"/>
              <a:t>1/30/19</a:t>
            </a:fld>
            <a:endParaRPr lang="en-US"/>
          </a:p>
        </p:txBody>
      </p:sp>
      <p:sp>
        <p:nvSpPr>
          <p:cNvPr id="4" name="Footer Placeholder 3"/>
          <p:cNvSpPr>
            <a:spLocks noGrp="1"/>
          </p:cNvSpPr>
          <p:nvPr>
            <p:ph type="ftr" sz="quarter" idx="11"/>
          </p:nvPr>
        </p:nvSpPr>
        <p:spPr/>
        <p:txBody>
          <a:bodyPr/>
          <a:lstStyle/>
          <a:p>
            <a:r>
              <a:rPr lang="en-US"/>
              <a:t>EPS 236</a:t>
            </a:r>
          </a:p>
        </p:txBody>
      </p:sp>
      <p:sp>
        <p:nvSpPr>
          <p:cNvPr id="5" name="Slide Number Placeholder 4"/>
          <p:cNvSpPr>
            <a:spLocks noGrp="1"/>
          </p:cNvSpPr>
          <p:nvPr>
            <p:ph type="sldNum" sz="quarter" idx="12"/>
          </p:nvPr>
        </p:nvSpPr>
        <p:spPr/>
        <p:txBody>
          <a:bodyPr/>
          <a:lstStyle/>
          <a:p>
            <a:fld id="{CD3A2B4A-3F34-F54A-9B5F-22559B4D568D}" type="slidenum">
              <a:rPr lang="en-US" smtClean="0"/>
              <a:t>‹#›</a:t>
            </a:fld>
            <a:endParaRPr lang="en-US"/>
          </a:p>
        </p:txBody>
      </p:sp>
    </p:spTree>
    <p:extLst>
      <p:ext uri="{BB962C8B-B14F-4D97-AF65-F5344CB8AC3E}">
        <p14:creationId xmlns:p14="http://schemas.microsoft.com/office/powerpoint/2010/main" val="2092605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73A443-2AD1-3044-AE84-60AC8D85C71A}" type="datetime1">
              <a:rPr lang="en-US" smtClean="0"/>
              <a:t>1/30/19</a:t>
            </a:fld>
            <a:endParaRPr lang="en-US"/>
          </a:p>
        </p:txBody>
      </p:sp>
      <p:sp>
        <p:nvSpPr>
          <p:cNvPr id="3" name="Footer Placeholder 2"/>
          <p:cNvSpPr>
            <a:spLocks noGrp="1"/>
          </p:cNvSpPr>
          <p:nvPr>
            <p:ph type="ftr" sz="quarter" idx="11"/>
          </p:nvPr>
        </p:nvSpPr>
        <p:spPr/>
        <p:txBody>
          <a:bodyPr/>
          <a:lstStyle/>
          <a:p>
            <a:r>
              <a:rPr lang="en-US"/>
              <a:t>EPS 236</a:t>
            </a:r>
          </a:p>
        </p:txBody>
      </p:sp>
      <p:sp>
        <p:nvSpPr>
          <p:cNvPr id="4" name="Slide Number Placeholder 3"/>
          <p:cNvSpPr>
            <a:spLocks noGrp="1"/>
          </p:cNvSpPr>
          <p:nvPr>
            <p:ph type="sldNum" sz="quarter" idx="12"/>
          </p:nvPr>
        </p:nvSpPr>
        <p:spPr/>
        <p:txBody>
          <a:bodyPr/>
          <a:lstStyle/>
          <a:p>
            <a:fld id="{CD3A2B4A-3F34-F54A-9B5F-22559B4D568D}" type="slidenum">
              <a:rPr lang="en-US" smtClean="0"/>
              <a:t>‹#›</a:t>
            </a:fld>
            <a:endParaRPr lang="en-US"/>
          </a:p>
        </p:txBody>
      </p:sp>
    </p:spTree>
    <p:extLst>
      <p:ext uri="{BB962C8B-B14F-4D97-AF65-F5344CB8AC3E}">
        <p14:creationId xmlns:p14="http://schemas.microsoft.com/office/powerpoint/2010/main" val="1081573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79FAA0-C281-9646-A2DB-667F57355FCD}" type="datetime1">
              <a:rPr lang="en-US" smtClean="0"/>
              <a:t>1/30/19</a:t>
            </a:fld>
            <a:endParaRPr lang="en-US"/>
          </a:p>
        </p:txBody>
      </p:sp>
      <p:sp>
        <p:nvSpPr>
          <p:cNvPr id="6" name="Footer Placeholder 5"/>
          <p:cNvSpPr>
            <a:spLocks noGrp="1"/>
          </p:cNvSpPr>
          <p:nvPr>
            <p:ph type="ftr" sz="quarter" idx="11"/>
          </p:nvPr>
        </p:nvSpPr>
        <p:spPr/>
        <p:txBody>
          <a:bodyPr/>
          <a:lstStyle/>
          <a:p>
            <a:r>
              <a:rPr lang="en-US"/>
              <a:t>EPS 236</a:t>
            </a:r>
          </a:p>
        </p:txBody>
      </p:sp>
      <p:sp>
        <p:nvSpPr>
          <p:cNvPr id="7" name="Slide Number Placeholder 6"/>
          <p:cNvSpPr>
            <a:spLocks noGrp="1"/>
          </p:cNvSpPr>
          <p:nvPr>
            <p:ph type="sldNum" sz="quarter" idx="12"/>
          </p:nvPr>
        </p:nvSpPr>
        <p:spPr/>
        <p:txBody>
          <a:bodyPr/>
          <a:lstStyle/>
          <a:p>
            <a:fld id="{CD3A2B4A-3F34-F54A-9B5F-22559B4D568D}" type="slidenum">
              <a:rPr lang="en-US" smtClean="0"/>
              <a:t>‹#›</a:t>
            </a:fld>
            <a:endParaRPr lang="en-US"/>
          </a:p>
        </p:txBody>
      </p:sp>
    </p:spTree>
    <p:extLst>
      <p:ext uri="{BB962C8B-B14F-4D97-AF65-F5344CB8AC3E}">
        <p14:creationId xmlns:p14="http://schemas.microsoft.com/office/powerpoint/2010/main" val="1703217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1C50D-4DFA-D549-82DB-694CB5F4838A}" type="datetime1">
              <a:rPr lang="en-US" smtClean="0"/>
              <a:t>1/30/19</a:t>
            </a:fld>
            <a:endParaRPr lang="en-US"/>
          </a:p>
        </p:txBody>
      </p:sp>
      <p:sp>
        <p:nvSpPr>
          <p:cNvPr id="6" name="Footer Placeholder 5"/>
          <p:cNvSpPr>
            <a:spLocks noGrp="1"/>
          </p:cNvSpPr>
          <p:nvPr>
            <p:ph type="ftr" sz="quarter" idx="11"/>
          </p:nvPr>
        </p:nvSpPr>
        <p:spPr/>
        <p:txBody>
          <a:bodyPr/>
          <a:lstStyle/>
          <a:p>
            <a:r>
              <a:rPr lang="en-US"/>
              <a:t>EPS 236</a:t>
            </a:r>
          </a:p>
        </p:txBody>
      </p:sp>
      <p:sp>
        <p:nvSpPr>
          <p:cNvPr id="7" name="Slide Number Placeholder 6"/>
          <p:cNvSpPr>
            <a:spLocks noGrp="1"/>
          </p:cNvSpPr>
          <p:nvPr>
            <p:ph type="sldNum" sz="quarter" idx="12"/>
          </p:nvPr>
        </p:nvSpPr>
        <p:spPr/>
        <p:txBody>
          <a:bodyPr/>
          <a:lstStyle/>
          <a:p>
            <a:fld id="{CD3A2B4A-3F34-F54A-9B5F-22559B4D568D}" type="slidenum">
              <a:rPr lang="en-US" smtClean="0"/>
              <a:t>‹#›</a:t>
            </a:fld>
            <a:endParaRPr lang="en-US"/>
          </a:p>
        </p:txBody>
      </p:sp>
    </p:spTree>
    <p:extLst>
      <p:ext uri="{BB962C8B-B14F-4D97-AF65-F5344CB8AC3E}">
        <p14:creationId xmlns:p14="http://schemas.microsoft.com/office/powerpoint/2010/main" val="2576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172DD5-3B3A-6A46-A8C4-AD1E850FCFA6}" type="datetime1">
              <a:rPr lang="en-US" smtClean="0"/>
              <a:t>1/30/19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EPS 236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3A2B4A-3F34-F54A-9B5F-22559B4D568D}" type="slidenum">
              <a:rPr lang="en-US" smtClean="0"/>
              <a:t>‹#›</a:t>
            </a:fld>
            <a:endParaRPr lang="en-US"/>
          </a:p>
        </p:txBody>
      </p:sp>
    </p:spTree>
    <p:extLst>
      <p:ext uri="{BB962C8B-B14F-4D97-AF65-F5344CB8AC3E}">
        <p14:creationId xmlns:p14="http://schemas.microsoft.com/office/powerpoint/2010/main" val="13038628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6A47BF-FD3D-E942-8597-EB012D41C77E}"/>
              </a:ext>
            </a:extLst>
          </p:cNvPr>
          <p:cNvSpPr txBox="1"/>
          <p:nvPr/>
        </p:nvSpPr>
        <p:spPr>
          <a:xfrm>
            <a:off x="0" y="673942"/>
            <a:ext cx="9144000" cy="4154984"/>
          </a:xfrm>
          <a:prstGeom prst="rect">
            <a:avLst/>
          </a:prstGeom>
          <a:solidFill>
            <a:srgbClr val="FFC000"/>
          </a:solidFill>
        </p:spPr>
        <p:txBody>
          <a:bodyPr wrap="square" rtlCol="0">
            <a:spAutoFit/>
          </a:bodyPr>
          <a:lstStyle/>
          <a:p>
            <a:pPr algn="ctr"/>
            <a:endParaRPr lang="en-US" sz="4400" b="1" dirty="0"/>
          </a:p>
          <a:p>
            <a:pPr algn="ctr"/>
            <a:r>
              <a:rPr lang="en-US" sz="4400" b="1" dirty="0"/>
              <a:t>EPS 236: Lectures 3 – 6</a:t>
            </a:r>
          </a:p>
          <a:p>
            <a:pPr algn="ctr"/>
            <a:endParaRPr lang="en-US" sz="4400" b="1" dirty="0"/>
          </a:p>
          <a:p>
            <a:pPr algn="ctr"/>
            <a:r>
              <a:rPr lang="en-US" sz="4400" dirty="0">
                <a:solidFill>
                  <a:schemeClr val="bg1">
                    <a:lumMod val="50000"/>
                  </a:schemeClr>
                </a:solidFill>
              </a:rPr>
              <a:t>The 5 deadly sins of data analysis...</a:t>
            </a:r>
          </a:p>
          <a:p>
            <a:pPr algn="ctr"/>
            <a:r>
              <a:rPr lang="en-US" sz="4400" dirty="0">
                <a:solidFill>
                  <a:schemeClr val="bg1">
                    <a:lumMod val="50000"/>
                  </a:schemeClr>
                </a:solidFill>
              </a:rPr>
              <a:t>And how to avoid them.</a:t>
            </a:r>
          </a:p>
          <a:p>
            <a:pPr algn="ctr"/>
            <a:endParaRPr lang="en-US" sz="4400" b="1" dirty="0"/>
          </a:p>
        </p:txBody>
      </p:sp>
      <p:sp>
        <p:nvSpPr>
          <p:cNvPr id="3" name="Date Placeholder 2">
            <a:extLst>
              <a:ext uri="{FF2B5EF4-FFF2-40B4-BE49-F238E27FC236}">
                <a16:creationId xmlns:a16="http://schemas.microsoft.com/office/drawing/2014/main" id="{FB17CA77-1AB2-6640-93E9-E13A3CD7856B}"/>
              </a:ext>
            </a:extLst>
          </p:cNvPr>
          <p:cNvSpPr>
            <a:spLocks noGrp="1"/>
          </p:cNvSpPr>
          <p:nvPr>
            <p:ph type="dt" sz="half" idx="10"/>
          </p:nvPr>
        </p:nvSpPr>
        <p:spPr/>
        <p:txBody>
          <a:bodyPr/>
          <a:lstStyle/>
          <a:p>
            <a:fld id="{4DBBC9EA-85C0-2F40-902B-529D3644D97D}" type="datetime1">
              <a:rPr lang="en-US" smtClean="0"/>
              <a:t>1/30/19</a:t>
            </a:fld>
            <a:endParaRPr lang="en-US"/>
          </a:p>
        </p:txBody>
      </p:sp>
      <p:sp>
        <p:nvSpPr>
          <p:cNvPr id="4" name="Footer Placeholder 3">
            <a:extLst>
              <a:ext uri="{FF2B5EF4-FFF2-40B4-BE49-F238E27FC236}">
                <a16:creationId xmlns:a16="http://schemas.microsoft.com/office/drawing/2014/main" id="{5645D555-DFE1-BF44-9E40-CFFFEBA0E6B9}"/>
              </a:ext>
            </a:extLst>
          </p:cNvPr>
          <p:cNvSpPr>
            <a:spLocks noGrp="1"/>
          </p:cNvSpPr>
          <p:nvPr>
            <p:ph type="ftr" sz="quarter" idx="11"/>
          </p:nvPr>
        </p:nvSpPr>
        <p:spPr/>
        <p:txBody>
          <a:bodyPr/>
          <a:lstStyle/>
          <a:p>
            <a:r>
              <a:rPr lang="en-US"/>
              <a:t>EPS 236</a:t>
            </a:r>
          </a:p>
        </p:txBody>
      </p:sp>
      <p:sp>
        <p:nvSpPr>
          <p:cNvPr id="5" name="Slide Number Placeholder 4">
            <a:extLst>
              <a:ext uri="{FF2B5EF4-FFF2-40B4-BE49-F238E27FC236}">
                <a16:creationId xmlns:a16="http://schemas.microsoft.com/office/drawing/2014/main" id="{986DB3B6-9C1E-944D-947D-F2AFAE0DA5D9}"/>
              </a:ext>
            </a:extLst>
          </p:cNvPr>
          <p:cNvSpPr>
            <a:spLocks noGrp="1"/>
          </p:cNvSpPr>
          <p:nvPr>
            <p:ph type="sldNum" sz="quarter" idx="12"/>
          </p:nvPr>
        </p:nvSpPr>
        <p:spPr/>
        <p:txBody>
          <a:bodyPr/>
          <a:lstStyle/>
          <a:p>
            <a:fld id="{CD3A2B4A-3F34-F54A-9B5F-22559B4D568D}" type="slidenum">
              <a:rPr lang="en-US" smtClean="0"/>
              <a:t>1</a:t>
            </a:fld>
            <a:endParaRPr lang="en-US"/>
          </a:p>
        </p:txBody>
      </p:sp>
    </p:spTree>
    <p:extLst>
      <p:ext uri="{BB962C8B-B14F-4D97-AF65-F5344CB8AC3E}">
        <p14:creationId xmlns:p14="http://schemas.microsoft.com/office/powerpoint/2010/main" val="196294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1473" y="2060345"/>
            <a:ext cx="6921500" cy="1689100"/>
          </a:xfrm>
          <a:prstGeom prst="rect">
            <a:avLst/>
          </a:prstGeom>
        </p:spPr>
      </p:pic>
      <p:sp>
        <p:nvSpPr>
          <p:cNvPr id="6" name="TextBox 5"/>
          <p:cNvSpPr txBox="1"/>
          <p:nvPr/>
        </p:nvSpPr>
        <p:spPr>
          <a:xfrm>
            <a:off x="182880" y="112542"/>
            <a:ext cx="8778240" cy="1785104"/>
          </a:xfrm>
          <a:prstGeom prst="rect">
            <a:avLst/>
          </a:prstGeom>
          <a:noFill/>
        </p:spPr>
        <p:txBody>
          <a:bodyPr wrap="square" rtlCol="0">
            <a:spAutoFit/>
          </a:bodyPr>
          <a:lstStyle/>
          <a:p>
            <a:r>
              <a:rPr lang="en-US" sz="3200" b="1" dirty="0">
                <a:solidFill>
                  <a:schemeClr val="bg1">
                    <a:lumMod val="50000"/>
                  </a:schemeClr>
                </a:solidFill>
              </a:rPr>
              <a:t>Ordinary Least Squares (OLS):  “errors” all equal</a:t>
            </a:r>
          </a:p>
          <a:p>
            <a:endParaRPr lang="en-US" sz="1400" b="1" dirty="0"/>
          </a:p>
          <a:p>
            <a:r>
              <a:rPr lang="en-US" sz="3200" b="1" u="sng" dirty="0"/>
              <a:t>Weighted Least squares (Chi-square)</a:t>
            </a:r>
            <a:r>
              <a:rPr lang="en-US" sz="3200" b="1" dirty="0"/>
              <a:t>: “Errors” may be different for different observations </a:t>
            </a:r>
          </a:p>
        </p:txBody>
      </p:sp>
      <p:pic>
        <p:nvPicPr>
          <p:cNvPr id="7" name="Picture 6"/>
          <p:cNvPicPr>
            <a:picLocks noChangeAspect="1"/>
          </p:cNvPicPr>
          <p:nvPr/>
        </p:nvPicPr>
        <p:blipFill>
          <a:blip r:embed="rId4"/>
          <a:stretch>
            <a:fillRect/>
          </a:stretch>
        </p:blipFill>
        <p:spPr>
          <a:xfrm>
            <a:off x="1273908" y="3435755"/>
            <a:ext cx="5892800" cy="1752600"/>
          </a:xfrm>
          <a:prstGeom prst="rect">
            <a:avLst/>
          </a:prstGeom>
        </p:spPr>
      </p:pic>
      <p:sp>
        <p:nvSpPr>
          <p:cNvPr id="8" name="TextBox 7"/>
          <p:cNvSpPr txBox="1"/>
          <p:nvPr/>
        </p:nvSpPr>
        <p:spPr>
          <a:xfrm>
            <a:off x="-12097" y="3790819"/>
            <a:ext cx="1008138" cy="646331"/>
          </a:xfrm>
          <a:prstGeom prst="rect">
            <a:avLst/>
          </a:prstGeom>
          <a:noFill/>
        </p:spPr>
        <p:txBody>
          <a:bodyPr wrap="square" rtlCol="0">
            <a:spAutoFit/>
          </a:bodyPr>
          <a:lstStyle/>
          <a:p>
            <a:r>
              <a:rPr lang="en-US" sz="3600" dirty="0"/>
              <a:t>𝛘</a:t>
            </a:r>
            <a:r>
              <a:rPr lang="en-US" sz="3600" baseline="30000" dirty="0"/>
              <a:t>2</a:t>
            </a:r>
            <a:r>
              <a:rPr lang="en-US" sz="3600" dirty="0"/>
              <a:t> </a:t>
            </a:r>
            <a:r>
              <a:rPr lang="en-US" sz="3600" b="1" dirty="0"/>
              <a:t>:</a:t>
            </a:r>
            <a:endParaRPr lang="en-US" sz="3600" b="1" baseline="30000" dirty="0"/>
          </a:p>
        </p:txBody>
      </p:sp>
      <p:sp>
        <p:nvSpPr>
          <p:cNvPr id="9" name="TextBox 8"/>
          <p:cNvSpPr txBox="1"/>
          <p:nvPr/>
        </p:nvSpPr>
        <p:spPr>
          <a:xfrm>
            <a:off x="0" y="2343535"/>
            <a:ext cx="1273908" cy="646331"/>
          </a:xfrm>
          <a:prstGeom prst="rect">
            <a:avLst/>
          </a:prstGeom>
          <a:noFill/>
        </p:spPr>
        <p:txBody>
          <a:bodyPr wrap="square" rtlCol="0">
            <a:spAutoFit/>
          </a:bodyPr>
          <a:lstStyle/>
          <a:p>
            <a:r>
              <a:rPr lang="en-US" sz="3600" b="1" dirty="0">
                <a:solidFill>
                  <a:schemeClr val="bg1">
                    <a:lumMod val="50000"/>
                  </a:schemeClr>
                </a:solidFill>
              </a:rPr>
              <a:t>OLS:</a:t>
            </a:r>
          </a:p>
        </p:txBody>
      </p:sp>
      <p:sp>
        <p:nvSpPr>
          <p:cNvPr id="10" name="Rectangle 9"/>
          <p:cNvSpPr/>
          <p:nvPr/>
        </p:nvSpPr>
        <p:spPr>
          <a:xfrm>
            <a:off x="636954" y="5989308"/>
            <a:ext cx="5902642" cy="461665"/>
          </a:xfrm>
          <a:prstGeom prst="rect">
            <a:avLst/>
          </a:prstGeom>
        </p:spPr>
        <p:txBody>
          <a:bodyPr wrap="none">
            <a:spAutoFit/>
          </a:bodyPr>
          <a:lstStyle/>
          <a:p>
            <a:r>
              <a:rPr lang="en-US" sz="2400" b="1" dirty="0"/>
              <a:t>So far we have not strayed from the familiar!</a:t>
            </a:r>
          </a:p>
        </p:txBody>
      </p:sp>
      <p:sp>
        <p:nvSpPr>
          <p:cNvPr id="2" name="Date Placeholder 1">
            <a:extLst>
              <a:ext uri="{FF2B5EF4-FFF2-40B4-BE49-F238E27FC236}">
                <a16:creationId xmlns:a16="http://schemas.microsoft.com/office/drawing/2014/main" id="{1D6EE577-B9CF-5345-8B34-0EA8841D8168}"/>
              </a:ext>
            </a:extLst>
          </p:cNvPr>
          <p:cNvSpPr>
            <a:spLocks noGrp="1"/>
          </p:cNvSpPr>
          <p:nvPr>
            <p:ph type="dt" sz="half" idx="10"/>
          </p:nvPr>
        </p:nvSpPr>
        <p:spPr/>
        <p:txBody>
          <a:bodyPr/>
          <a:lstStyle/>
          <a:p>
            <a:fld id="{2C87243B-68D5-5641-99A5-F0322DEBA803}" type="datetime1">
              <a:rPr lang="en-US" smtClean="0"/>
              <a:t>1/30/19</a:t>
            </a:fld>
            <a:endParaRPr lang="en-US"/>
          </a:p>
        </p:txBody>
      </p:sp>
      <p:sp>
        <p:nvSpPr>
          <p:cNvPr id="3" name="Footer Placeholder 2">
            <a:extLst>
              <a:ext uri="{FF2B5EF4-FFF2-40B4-BE49-F238E27FC236}">
                <a16:creationId xmlns:a16="http://schemas.microsoft.com/office/drawing/2014/main" id="{B0486505-9F22-AE4A-A3A4-FE5D825B8F12}"/>
              </a:ext>
            </a:extLst>
          </p:cNvPr>
          <p:cNvSpPr>
            <a:spLocks noGrp="1"/>
          </p:cNvSpPr>
          <p:nvPr>
            <p:ph type="ftr" sz="quarter" idx="11"/>
          </p:nvPr>
        </p:nvSpPr>
        <p:spPr/>
        <p:txBody>
          <a:bodyPr/>
          <a:lstStyle/>
          <a:p>
            <a:r>
              <a:rPr lang="en-US"/>
              <a:t>EPS 236</a:t>
            </a:r>
          </a:p>
        </p:txBody>
      </p:sp>
      <p:sp>
        <p:nvSpPr>
          <p:cNvPr id="5" name="Slide Number Placeholder 4">
            <a:extLst>
              <a:ext uri="{FF2B5EF4-FFF2-40B4-BE49-F238E27FC236}">
                <a16:creationId xmlns:a16="http://schemas.microsoft.com/office/drawing/2014/main" id="{AC1D459A-B120-1842-B30F-C59F041C6F76}"/>
              </a:ext>
            </a:extLst>
          </p:cNvPr>
          <p:cNvSpPr>
            <a:spLocks noGrp="1"/>
          </p:cNvSpPr>
          <p:nvPr>
            <p:ph type="sldNum" sz="quarter" idx="12"/>
          </p:nvPr>
        </p:nvSpPr>
        <p:spPr/>
        <p:txBody>
          <a:bodyPr/>
          <a:lstStyle/>
          <a:p>
            <a:fld id="{CD3A2B4A-3F34-F54A-9B5F-22559B4D568D}" type="slidenum">
              <a:rPr lang="en-US" smtClean="0"/>
              <a:t>10</a:t>
            </a:fld>
            <a:endParaRPr lang="en-US"/>
          </a:p>
        </p:txBody>
      </p:sp>
    </p:spTree>
    <p:extLst>
      <p:ext uri="{BB962C8B-B14F-4D97-AF65-F5344CB8AC3E}">
        <p14:creationId xmlns:p14="http://schemas.microsoft.com/office/powerpoint/2010/main" val="1887413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4479" y="92479"/>
            <a:ext cx="8709521" cy="1077218"/>
          </a:xfrm>
          <a:prstGeom prst="rect">
            <a:avLst/>
          </a:prstGeom>
          <a:noFill/>
        </p:spPr>
        <p:txBody>
          <a:bodyPr wrap="square" rtlCol="0">
            <a:spAutoFit/>
          </a:bodyPr>
          <a:lstStyle/>
          <a:p>
            <a:r>
              <a:rPr lang="en-US" sz="3200" b="1" dirty="0"/>
              <a:t>But there is (almost always) also error (unresolved variance) in the predictor (x) (our “symmetry”).</a:t>
            </a:r>
          </a:p>
        </p:txBody>
      </p:sp>
      <p:pic>
        <p:nvPicPr>
          <p:cNvPr id="3" name="Picture 2"/>
          <p:cNvPicPr>
            <a:picLocks noChangeAspect="1"/>
          </p:cNvPicPr>
          <p:nvPr/>
        </p:nvPicPr>
        <p:blipFill>
          <a:blip r:embed="rId3"/>
          <a:stretch>
            <a:fillRect/>
          </a:stretch>
        </p:blipFill>
        <p:spPr>
          <a:xfrm rot="-60000">
            <a:off x="3162009" y="2161928"/>
            <a:ext cx="5295900" cy="2006600"/>
          </a:xfrm>
          <a:prstGeom prst="rect">
            <a:avLst/>
          </a:prstGeom>
        </p:spPr>
      </p:pic>
      <p:sp>
        <p:nvSpPr>
          <p:cNvPr id="4" name="TextBox 3"/>
          <p:cNvSpPr txBox="1"/>
          <p:nvPr/>
        </p:nvSpPr>
        <p:spPr>
          <a:xfrm>
            <a:off x="647116" y="2711969"/>
            <a:ext cx="2622012" cy="646331"/>
          </a:xfrm>
          <a:prstGeom prst="rect">
            <a:avLst/>
          </a:prstGeom>
          <a:noFill/>
        </p:spPr>
        <p:txBody>
          <a:bodyPr wrap="square" rtlCol="0">
            <a:spAutoFit/>
          </a:bodyPr>
          <a:lstStyle/>
          <a:p>
            <a:r>
              <a:rPr lang="en-US" sz="3600" dirty="0">
                <a:latin typeface="Symbol" charset="2"/>
              </a:rPr>
              <a:t>r</a:t>
            </a:r>
            <a:r>
              <a:rPr lang="en-US" sz="3600" dirty="0"/>
              <a:t> = </a:t>
            </a:r>
            <a:r>
              <a:rPr lang="en-US" sz="3600" dirty="0" err="1"/>
              <a:t>cor</a:t>
            </a:r>
            <a:r>
              <a:rPr lang="en-US" sz="3600" dirty="0"/>
              <a:t>(</a:t>
            </a:r>
            <a:r>
              <a:rPr lang="en-US" sz="3600" dirty="0" err="1"/>
              <a:t>x,y</a:t>
            </a:r>
            <a:r>
              <a:rPr lang="en-US" sz="3600" dirty="0"/>
              <a:t>) ≅</a:t>
            </a:r>
          </a:p>
        </p:txBody>
      </p:sp>
      <p:sp>
        <p:nvSpPr>
          <p:cNvPr id="6" name="TextBox 5"/>
          <p:cNvSpPr txBox="1"/>
          <p:nvPr/>
        </p:nvSpPr>
        <p:spPr>
          <a:xfrm>
            <a:off x="139700" y="1304239"/>
            <a:ext cx="9004300" cy="954107"/>
          </a:xfrm>
          <a:prstGeom prst="rect">
            <a:avLst/>
          </a:prstGeom>
          <a:noFill/>
        </p:spPr>
        <p:txBody>
          <a:bodyPr wrap="square" rtlCol="0">
            <a:spAutoFit/>
          </a:bodyPr>
          <a:lstStyle/>
          <a:p>
            <a:r>
              <a:rPr lang="en-US" sz="2800" b="1" dirty="0"/>
              <a:t>Look at the relationship between the </a:t>
            </a:r>
            <a:r>
              <a:rPr lang="en-US" sz="2800" b="1" u="sng" dirty="0"/>
              <a:t>correlation coefficient </a:t>
            </a:r>
            <a:r>
              <a:rPr lang="en-US" sz="2800" b="1" u="sng" dirty="0">
                <a:latin typeface="Symbol" charset="2"/>
              </a:rPr>
              <a:t>r,</a:t>
            </a:r>
            <a:r>
              <a:rPr lang="en-US" sz="2800" b="1" dirty="0"/>
              <a:t> and the OLS Slope  (not equal!!!):</a:t>
            </a:r>
          </a:p>
        </p:txBody>
      </p:sp>
      <p:sp>
        <p:nvSpPr>
          <p:cNvPr id="7" name="Rectangle 6"/>
          <p:cNvSpPr/>
          <p:nvPr/>
        </p:nvSpPr>
        <p:spPr>
          <a:xfrm>
            <a:off x="3967089" y="5247249"/>
            <a:ext cx="2546253" cy="393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020546" y="4979424"/>
            <a:ext cx="4135902" cy="1323439"/>
          </a:xfrm>
          <a:prstGeom prst="rect">
            <a:avLst/>
          </a:prstGeom>
          <a:noFill/>
        </p:spPr>
        <p:txBody>
          <a:bodyPr wrap="square" rtlCol="0">
            <a:spAutoFit/>
          </a:bodyPr>
          <a:lstStyle/>
          <a:p>
            <a:r>
              <a:rPr lang="en-US" sz="4000" b="1" i="1" dirty="0">
                <a:solidFill>
                  <a:srgbClr val="FF0000"/>
                </a:solidFill>
              </a:rPr>
              <a:t>Why this is a YOOOGE problem</a:t>
            </a:r>
          </a:p>
        </p:txBody>
      </p:sp>
      <p:sp>
        <p:nvSpPr>
          <p:cNvPr id="9" name="TextBox 8"/>
          <p:cNvSpPr txBox="1"/>
          <p:nvPr/>
        </p:nvSpPr>
        <p:spPr>
          <a:xfrm>
            <a:off x="434479" y="4979424"/>
            <a:ext cx="4529797" cy="1323439"/>
          </a:xfrm>
          <a:prstGeom prst="rect">
            <a:avLst/>
          </a:prstGeom>
          <a:noFill/>
        </p:spPr>
        <p:txBody>
          <a:bodyPr wrap="square" rtlCol="0">
            <a:spAutoFit/>
          </a:bodyPr>
          <a:lstStyle/>
          <a:p>
            <a:r>
              <a:rPr lang="en-US" sz="4000" dirty="0"/>
              <a:t>OLS Slope = </a:t>
            </a:r>
            <a:r>
              <a:rPr lang="en-US" sz="4000" dirty="0">
                <a:latin typeface="Symbol" charset="2"/>
              </a:rPr>
              <a:t>r </a:t>
            </a:r>
            <a:r>
              <a:rPr lang="en-US" sz="4000" dirty="0" err="1">
                <a:latin typeface="Symbol" charset="2"/>
              </a:rPr>
              <a:t>s</a:t>
            </a:r>
            <a:r>
              <a:rPr lang="en-US" sz="4000" baseline="-25000" dirty="0" err="1"/>
              <a:t>y</a:t>
            </a:r>
            <a:r>
              <a:rPr lang="en-US" sz="4000" dirty="0">
                <a:latin typeface="Symbol" charset="2"/>
              </a:rPr>
              <a:t>/</a:t>
            </a:r>
            <a:r>
              <a:rPr lang="en-US" sz="4000" dirty="0" err="1">
                <a:latin typeface="Symbol" charset="2"/>
              </a:rPr>
              <a:t>s</a:t>
            </a:r>
            <a:r>
              <a:rPr lang="en-US" sz="4000" baseline="-25000" dirty="0" err="1"/>
              <a:t>x</a:t>
            </a:r>
            <a:endParaRPr lang="en-US" sz="4000" dirty="0"/>
          </a:p>
          <a:p>
            <a:r>
              <a:rPr lang="en-US" sz="4000" baseline="-25000" dirty="0"/>
              <a:t>                         </a:t>
            </a:r>
            <a:r>
              <a:rPr lang="en-US" sz="4000" dirty="0"/>
              <a:t>≅</a:t>
            </a:r>
            <a:r>
              <a:rPr lang="en-US" sz="4000" baseline="-25000" dirty="0"/>
              <a:t>  </a:t>
            </a:r>
            <a:r>
              <a:rPr lang="en-US" sz="4000" dirty="0"/>
              <a:t>r </a:t>
            </a:r>
            <a:r>
              <a:rPr lang="en-US" sz="4000" dirty="0" err="1"/>
              <a:t>SD</a:t>
            </a:r>
            <a:r>
              <a:rPr lang="en-US" sz="4000" baseline="-25000" dirty="0" err="1"/>
              <a:t>y</a:t>
            </a:r>
            <a:r>
              <a:rPr lang="en-US" sz="4000" dirty="0"/>
              <a:t>/</a:t>
            </a:r>
            <a:r>
              <a:rPr lang="en-US" sz="4000" dirty="0" err="1"/>
              <a:t>SD</a:t>
            </a:r>
            <a:r>
              <a:rPr lang="en-US" sz="4000" baseline="-25000" dirty="0" err="1"/>
              <a:t>x</a:t>
            </a:r>
            <a:endParaRPr lang="en-US" sz="4000" baseline="-25000" dirty="0"/>
          </a:p>
        </p:txBody>
      </p:sp>
      <p:sp>
        <p:nvSpPr>
          <p:cNvPr id="10" name="TextBox 9"/>
          <p:cNvSpPr txBox="1"/>
          <p:nvPr/>
        </p:nvSpPr>
        <p:spPr>
          <a:xfrm>
            <a:off x="434479" y="3613775"/>
            <a:ext cx="1885071" cy="400110"/>
          </a:xfrm>
          <a:prstGeom prst="rect">
            <a:avLst/>
          </a:prstGeom>
          <a:noFill/>
        </p:spPr>
        <p:txBody>
          <a:bodyPr wrap="square" rtlCol="0">
            <a:spAutoFit/>
          </a:bodyPr>
          <a:lstStyle/>
          <a:p>
            <a:r>
              <a:rPr lang="en-US" sz="2000" b="1" i="1">
                <a:solidFill>
                  <a:srgbClr val="FF0000"/>
                </a:solidFill>
              </a:rPr>
              <a:t>symmetric</a:t>
            </a:r>
          </a:p>
        </p:txBody>
      </p:sp>
      <p:sp>
        <p:nvSpPr>
          <p:cNvPr id="11" name="TextBox 10"/>
          <p:cNvSpPr txBox="1"/>
          <p:nvPr/>
        </p:nvSpPr>
        <p:spPr>
          <a:xfrm>
            <a:off x="434479" y="6102808"/>
            <a:ext cx="1885071" cy="400110"/>
          </a:xfrm>
          <a:prstGeom prst="rect">
            <a:avLst/>
          </a:prstGeom>
          <a:noFill/>
        </p:spPr>
        <p:txBody>
          <a:bodyPr wrap="square" rtlCol="0">
            <a:spAutoFit/>
          </a:bodyPr>
          <a:lstStyle/>
          <a:p>
            <a:r>
              <a:rPr lang="en-US" sz="2000" b="1" i="1" dirty="0">
                <a:solidFill>
                  <a:srgbClr val="FF0000"/>
                </a:solidFill>
              </a:rPr>
              <a:t>asymmetric</a:t>
            </a:r>
          </a:p>
        </p:txBody>
      </p:sp>
      <p:sp>
        <p:nvSpPr>
          <p:cNvPr id="5" name="Date Placeholder 4">
            <a:extLst>
              <a:ext uri="{FF2B5EF4-FFF2-40B4-BE49-F238E27FC236}">
                <a16:creationId xmlns:a16="http://schemas.microsoft.com/office/drawing/2014/main" id="{4858E8DB-1AEF-1C46-8D00-CFE04E5A22FB}"/>
              </a:ext>
            </a:extLst>
          </p:cNvPr>
          <p:cNvSpPr>
            <a:spLocks noGrp="1"/>
          </p:cNvSpPr>
          <p:nvPr>
            <p:ph type="dt" sz="half" idx="10"/>
          </p:nvPr>
        </p:nvSpPr>
        <p:spPr/>
        <p:txBody>
          <a:bodyPr/>
          <a:lstStyle/>
          <a:p>
            <a:fld id="{232D79E1-85B7-BB45-918C-1328797094A4}" type="datetime1">
              <a:rPr lang="en-US" smtClean="0"/>
              <a:t>1/30/19</a:t>
            </a:fld>
            <a:endParaRPr lang="en-US"/>
          </a:p>
        </p:txBody>
      </p:sp>
      <p:sp>
        <p:nvSpPr>
          <p:cNvPr id="12" name="Footer Placeholder 11">
            <a:extLst>
              <a:ext uri="{FF2B5EF4-FFF2-40B4-BE49-F238E27FC236}">
                <a16:creationId xmlns:a16="http://schemas.microsoft.com/office/drawing/2014/main" id="{383003CD-96FE-C941-98BB-0E61534C0715}"/>
              </a:ext>
            </a:extLst>
          </p:cNvPr>
          <p:cNvSpPr>
            <a:spLocks noGrp="1"/>
          </p:cNvSpPr>
          <p:nvPr>
            <p:ph type="ftr" sz="quarter" idx="11"/>
          </p:nvPr>
        </p:nvSpPr>
        <p:spPr/>
        <p:txBody>
          <a:bodyPr/>
          <a:lstStyle/>
          <a:p>
            <a:r>
              <a:rPr lang="en-US"/>
              <a:t>EPS 236</a:t>
            </a:r>
          </a:p>
        </p:txBody>
      </p:sp>
      <p:sp>
        <p:nvSpPr>
          <p:cNvPr id="13" name="Slide Number Placeholder 12">
            <a:extLst>
              <a:ext uri="{FF2B5EF4-FFF2-40B4-BE49-F238E27FC236}">
                <a16:creationId xmlns:a16="http://schemas.microsoft.com/office/drawing/2014/main" id="{211A6A5E-0504-5E44-A793-03A251441E2A}"/>
              </a:ext>
            </a:extLst>
          </p:cNvPr>
          <p:cNvSpPr>
            <a:spLocks noGrp="1"/>
          </p:cNvSpPr>
          <p:nvPr>
            <p:ph type="sldNum" sz="quarter" idx="12"/>
          </p:nvPr>
        </p:nvSpPr>
        <p:spPr/>
        <p:txBody>
          <a:bodyPr/>
          <a:lstStyle/>
          <a:p>
            <a:fld id="{CD3A2B4A-3F34-F54A-9B5F-22559B4D568D}" type="slidenum">
              <a:rPr lang="en-US" smtClean="0"/>
              <a:t>11</a:t>
            </a:fld>
            <a:endParaRPr lang="en-US"/>
          </a:p>
        </p:txBody>
      </p:sp>
    </p:spTree>
    <p:extLst>
      <p:ext uri="{BB962C8B-B14F-4D97-AF65-F5344CB8AC3E}">
        <p14:creationId xmlns:p14="http://schemas.microsoft.com/office/powerpoint/2010/main" val="1343680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7446" y="1199255"/>
            <a:ext cx="3799643" cy="1661993"/>
          </a:xfrm>
          <a:prstGeom prst="rect">
            <a:avLst/>
          </a:prstGeom>
          <a:noFill/>
        </p:spPr>
        <p:txBody>
          <a:bodyPr wrap="square" rtlCol="0">
            <a:spAutoFit/>
          </a:bodyPr>
          <a:lstStyle/>
          <a:p>
            <a:r>
              <a:rPr lang="en-US" sz="3200" b="1" dirty="0"/>
              <a:t>y + </a:t>
            </a:r>
            <a:r>
              <a:rPr lang="en-US" sz="3200" b="1" dirty="0" err="1">
                <a:latin typeface="Symbol" charset="2"/>
              </a:rPr>
              <a:t>e</a:t>
            </a:r>
            <a:r>
              <a:rPr lang="en-US" sz="3200" b="1" baseline="-25000" dirty="0" err="1"/>
              <a:t>y</a:t>
            </a:r>
            <a:r>
              <a:rPr lang="en-US" sz="3200" b="1" dirty="0"/>
              <a:t> = a + </a:t>
            </a:r>
            <a:r>
              <a:rPr lang="en-US" sz="3200" b="1" dirty="0" err="1"/>
              <a:t>bx</a:t>
            </a:r>
            <a:endParaRPr lang="en-US" sz="3200" b="1" dirty="0"/>
          </a:p>
          <a:p>
            <a:endParaRPr lang="en-US" sz="1400" b="1" dirty="0"/>
          </a:p>
          <a:p>
            <a:r>
              <a:rPr lang="en-US" sz="2800" i="1" dirty="0"/>
              <a:t>x= 0:100 ; y= 1 +2*x +</a:t>
            </a:r>
            <a:r>
              <a:rPr lang="en-US" sz="2800" i="1" dirty="0">
                <a:latin typeface="Symbol" charset="2"/>
              </a:rPr>
              <a:t> </a:t>
            </a:r>
            <a:r>
              <a:rPr lang="en-US" sz="2800" i="1" dirty="0" err="1">
                <a:latin typeface="Symbol" charset="2"/>
              </a:rPr>
              <a:t>e</a:t>
            </a:r>
            <a:r>
              <a:rPr lang="en-US" sz="2800" i="1" baseline="-25000" dirty="0" err="1"/>
              <a:t>y</a:t>
            </a:r>
            <a:endParaRPr lang="en-US" sz="2800" i="1" baseline="-25000" dirty="0"/>
          </a:p>
          <a:p>
            <a:r>
              <a:rPr lang="en-US" sz="2800" i="1" dirty="0" err="1">
                <a:latin typeface="Symbol" charset="2"/>
              </a:rPr>
              <a:t>e</a:t>
            </a:r>
            <a:r>
              <a:rPr lang="en-US" sz="2800" i="1" baseline="-25000" dirty="0" err="1"/>
              <a:t>y</a:t>
            </a:r>
            <a:r>
              <a:rPr lang="en-US" sz="2800" i="1" dirty="0"/>
              <a:t> = </a:t>
            </a:r>
            <a:r>
              <a:rPr lang="en-US" sz="2800" i="1" dirty="0" err="1"/>
              <a:t>rnorm</a:t>
            </a:r>
            <a:r>
              <a:rPr lang="en-US" sz="2800" i="1" dirty="0"/>
              <a:t>(101,2) </a:t>
            </a:r>
          </a:p>
        </p:txBody>
      </p:sp>
      <p:pic>
        <p:nvPicPr>
          <p:cNvPr id="6" name="Picture 5"/>
          <p:cNvPicPr>
            <a:picLocks noChangeAspect="1"/>
          </p:cNvPicPr>
          <p:nvPr/>
        </p:nvPicPr>
        <p:blipFill rotWithShape="1">
          <a:blip r:embed="rId3"/>
          <a:srcRect l="8449" b="9173"/>
          <a:stretch/>
        </p:blipFill>
        <p:spPr>
          <a:xfrm>
            <a:off x="4205407" y="1135772"/>
            <a:ext cx="4725379" cy="4955539"/>
          </a:xfrm>
          <a:prstGeom prst="rect">
            <a:avLst/>
          </a:prstGeom>
        </p:spPr>
      </p:pic>
      <p:sp>
        <p:nvSpPr>
          <p:cNvPr id="8" name="TextBox 7"/>
          <p:cNvSpPr txBox="1"/>
          <p:nvPr/>
        </p:nvSpPr>
        <p:spPr>
          <a:xfrm>
            <a:off x="6174884" y="5759755"/>
            <a:ext cx="801858" cy="584775"/>
          </a:xfrm>
          <a:prstGeom prst="rect">
            <a:avLst/>
          </a:prstGeom>
          <a:noFill/>
        </p:spPr>
        <p:txBody>
          <a:bodyPr wrap="square" rtlCol="0">
            <a:spAutoFit/>
          </a:bodyPr>
          <a:lstStyle/>
          <a:p>
            <a:r>
              <a:rPr lang="en-US" sz="3200" b="1"/>
              <a:t>x</a:t>
            </a:r>
          </a:p>
        </p:txBody>
      </p:sp>
      <p:sp>
        <p:nvSpPr>
          <p:cNvPr id="9" name="TextBox 8"/>
          <p:cNvSpPr txBox="1"/>
          <p:nvPr/>
        </p:nvSpPr>
        <p:spPr>
          <a:xfrm rot="16200000">
            <a:off x="3660765" y="3321153"/>
            <a:ext cx="801858" cy="584775"/>
          </a:xfrm>
          <a:prstGeom prst="rect">
            <a:avLst/>
          </a:prstGeom>
          <a:noFill/>
        </p:spPr>
        <p:txBody>
          <a:bodyPr wrap="square" rtlCol="0">
            <a:spAutoFit/>
          </a:bodyPr>
          <a:lstStyle/>
          <a:p>
            <a:r>
              <a:rPr lang="en-US" sz="3200" b="1" dirty="0"/>
              <a:t>Y</a:t>
            </a:r>
          </a:p>
        </p:txBody>
      </p:sp>
      <p:sp>
        <p:nvSpPr>
          <p:cNvPr id="10" name="TextBox 9"/>
          <p:cNvSpPr txBox="1"/>
          <p:nvPr/>
        </p:nvSpPr>
        <p:spPr>
          <a:xfrm>
            <a:off x="292385" y="356711"/>
            <a:ext cx="8440616" cy="584775"/>
          </a:xfrm>
          <a:prstGeom prst="rect">
            <a:avLst/>
          </a:prstGeom>
          <a:noFill/>
        </p:spPr>
        <p:txBody>
          <a:bodyPr wrap="square" rtlCol="0">
            <a:spAutoFit/>
          </a:bodyPr>
          <a:lstStyle/>
          <a:p>
            <a:r>
              <a:rPr lang="en-US" sz="3200" b="1"/>
              <a:t>An example where OLS works very well</a:t>
            </a:r>
          </a:p>
        </p:txBody>
      </p:sp>
      <p:sp>
        <p:nvSpPr>
          <p:cNvPr id="2" name="Date Placeholder 1">
            <a:extLst>
              <a:ext uri="{FF2B5EF4-FFF2-40B4-BE49-F238E27FC236}">
                <a16:creationId xmlns:a16="http://schemas.microsoft.com/office/drawing/2014/main" id="{8C82AD0A-2F01-964E-B9BC-0A1E11E10650}"/>
              </a:ext>
            </a:extLst>
          </p:cNvPr>
          <p:cNvSpPr>
            <a:spLocks noGrp="1"/>
          </p:cNvSpPr>
          <p:nvPr>
            <p:ph type="dt" sz="half" idx="10"/>
          </p:nvPr>
        </p:nvSpPr>
        <p:spPr/>
        <p:txBody>
          <a:bodyPr/>
          <a:lstStyle/>
          <a:p>
            <a:fld id="{410D0064-57DD-B34E-B438-FC58F4511688}" type="datetime1">
              <a:rPr lang="en-US" smtClean="0"/>
              <a:t>1/30/19</a:t>
            </a:fld>
            <a:endParaRPr lang="en-US"/>
          </a:p>
        </p:txBody>
      </p:sp>
      <p:sp>
        <p:nvSpPr>
          <p:cNvPr id="3" name="Footer Placeholder 2">
            <a:extLst>
              <a:ext uri="{FF2B5EF4-FFF2-40B4-BE49-F238E27FC236}">
                <a16:creationId xmlns:a16="http://schemas.microsoft.com/office/drawing/2014/main" id="{A512DD6D-BB60-0F48-B9A4-C361D46A2DA8}"/>
              </a:ext>
            </a:extLst>
          </p:cNvPr>
          <p:cNvSpPr>
            <a:spLocks noGrp="1"/>
          </p:cNvSpPr>
          <p:nvPr>
            <p:ph type="ftr" sz="quarter" idx="11"/>
          </p:nvPr>
        </p:nvSpPr>
        <p:spPr/>
        <p:txBody>
          <a:bodyPr/>
          <a:lstStyle/>
          <a:p>
            <a:r>
              <a:rPr lang="en-US"/>
              <a:t>EPS 236</a:t>
            </a:r>
          </a:p>
        </p:txBody>
      </p:sp>
      <p:sp>
        <p:nvSpPr>
          <p:cNvPr id="5" name="Slide Number Placeholder 4">
            <a:extLst>
              <a:ext uri="{FF2B5EF4-FFF2-40B4-BE49-F238E27FC236}">
                <a16:creationId xmlns:a16="http://schemas.microsoft.com/office/drawing/2014/main" id="{AFB2BA02-2BAB-3A44-BAA5-A43B7C820ABE}"/>
              </a:ext>
            </a:extLst>
          </p:cNvPr>
          <p:cNvSpPr>
            <a:spLocks noGrp="1"/>
          </p:cNvSpPr>
          <p:nvPr>
            <p:ph type="sldNum" sz="quarter" idx="12"/>
          </p:nvPr>
        </p:nvSpPr>
        <p:spPr/>
        <p:txBody>
          <a:bodyPr/>
          <a:lstStyle/>
          <a:p>
            <a:fld id="{CD3A2B4A-3F34-F54A-9B5F-22559B4D568D}" type="slidenum">
              <a:rPr lang="en-US" smtClean="0"/>
              <a:t>12</a:t>
            </a:fld>
            <a:endParaRPr lang="en-US"/>
          </a:p>
        </p:txBody>
      </p:sp>
    </p:spTree>
    <p:extLst>
      <p:ext uri="{BB962C8B-B14F-4D97-AF65-F5344CB8AC3E}">
        <p14:creationId xmlns:p14="http://schemas.microsoft.com/office/powerpoint/2010/main" val="1778675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6323"/>
          <a:stretch/>
        </p:blipFill>
        <p:spPr>
          <a:xfrm>
            <a:off x="4692296" y="557730"/>
            <a:ext cx="4378089" cy="4940300"/>
          </a:xfrm>
          <a:prstGeom prst="rect">
            <a:avLst/>
          </a:prstGeom>
        </p:spPr>
      </p:pic>
      <p:sp>
        <p:nvSpPr>
          <p:cNvPr id="5" name="TextBox 4"/>
          <p:cNvSpPr txBox="1"/>
          <p:nvPr/>
        </p:nvSpPr>
        <p:spPr>
          <a:xfrm>
            <a:off x="289105" y="152846"/>
            <a:ext cx="8440616" cy="584775"/>
          </a:xfrm>
          <a:prstGeom prst="rect">
            <a:avLst/>
          </a:prstGeom>
          <a:noFill/>
        </p:spPr>
        <p:txBody>
          <a:bodyPr wrap="square" rtlCol="0">
            <a:spAutoFit/>
          </a:bodyPr>
          <a:lstStyle/>
          <a:p>
            <a:r>
              <a:rPr lang="is-IS" sz="3200" b="1" dirty="0"/>
              <a:t>… e</a:t>
            </a:r>
            <a:r>
              <a:rPr lang="en-US" sz="3200" b="1" dirty="0" err="1"/>
              <a:t>xample</a:t>
            </a:r>
            <a:r>
              <a:rPr lang="en-US" sz="3200" b="1" dirty="0"/>
              <a:t> where OLS works very well</a:t>
            </a:r>
          </a:p>
        </p:txBody>
      </p:sp>
      <p:pic>
        <p:nvPicPr>
          <p:cNvPr id="6" name="Picture 5"/>
          <p:cNvPicPr>
            <a:picLocks noChangeAspect="1"/>
          </p:cNvPicPr>
          <p:nvPr/>
        </p:nvPicPr>
        <p:blipFill>
          <a:blip r:embed="rId3"/>
          <a:stretch>
            <a:fillRect/>
          </a:stretch>
        </p:blipFill>
        <p:spPr>
          <a:xfrm>
            <a:off x="151466" y="737620"/>
            <a:ext cx="4760410" cy="4760410"/>
          </a:xfrm>
          <a:prstGeom prst="rect">
            <a:avLst/>
          </a:prstGeom>
        </p:spPr>
      </p:pic>
      <p:sp>
        <p:nvSpPr>
          <p:cNvPr id="7" name="TextBox 6"/>
          <p:cNvSpPr txBox="1"/>
          <p:nvPr/>
        </p:nvSpPr>
        <p:spPr>
          <a:xfrm>
            <a:off x="742308" y="4944908"/>
            <a:ext cx="4104733" cy="646331"/>
          </a:xfrm>
          <a:prstGeom prst="rect">
            <a:avLst/>
          </a:prstGeom>
          <a:solidFill>
            <a:schemeClr val="bg1"/>
          </a:solidFill>
        </p:spPr>
        <p:txBody>
          <a:bodyPr wrap="square" rtlCol="0">
            <a:spAutoFit/>
          </a:bodyPr>
          <a:lstStyle/>
          <a:p>
            <a:r>
              <a:rPr lang="en-US" dirty="0"/>
              <a:t>      -</a:t>
            </a:r>
            <a:r>
              <a:rPr lang="en-US" b="1" dirty="0"/>
              <a:t>2           -1          0           1           2</a:t>
            </a:r>
          </a:p>
          <a:p>
            <a:pPr algn="ctr"/>
            <a:r>
              <a:rPr lang="en-US" b="1" dirty="0"/>
              <a:t>Theoretical Quantiles</a:t>
            </a:r>
            <a:endParaRPr lang="en-US" dirty="0"/>
          </a:p>
        </p:txBody>
      </p:sp>
      <p:sp>
        <p:nvSpPr>
          <p:cNvPr id="8" name="TextBox 7"/>
          <p:cNvSpPr txBox="1"/>
          <p:nvPr/>
        </p:nvSpPr>
        <p:spPr>
          <a:xfrm rot="16200000">
            <a:off x="-1590041" y="2419623"/>
            <a:ext cx="3826413" cy="646331"/>
          </a:xfrm>
          <a:prstGeom prst="rect">
            <a:avLst/>
          </a:prstGeom>
          <a:solidFill>
            <a:schemeClr val="bg1"/>
          </a:solidFill>
        </p:spPr>
        <p:txBody>
          <a:bodyPr wrap="square" rtlCol="0">
            <a:spAutoFit/>
          </a:bodyPr>
          <a:lstStyle/>
          <a:p>
            <a:pPr algn="ctr"/>
            <a:r>
              <a:rPr lang="en-US" b="1" dirty="0"/>
              <a:t>Sample Quantiles</a:t>
            </a:r>
          </a:p>
          <a:p>
            <a:r>
              <a:rPr lang="en-US" dirty="0"/>
              <a:t> -</a:t>
            </a:r>
            <a:r>
              <a:rPr lang="en-US" b="1" dirty="0"/>
              <a:t>4           -2            0            2            4</a:t>
            </a:r>
            <a:endParaRPr lang="en-US" dirty="0"/>
          </a:p>
        </p:txBody>
      </p:sp>
      <p:sp>
        <p:nvSpPr>
          <p:cNvPr id="9" name="TextBox 8"/>
          <p:cNvSpPr txBox="1"/>
          <p:nvPr/>
        </p:nvSpPr>
        <p:spPr>
          <a:xfrm>
            <a:off x="855731" y="5648465"/>
            <a:ext cx="3660638" cy="707886"/>
          </a:xfrm>
          <a:prstGeom prst="rect">
            <a:avLst/>
          </a:prstGeom>
          <a:noFill/>
        </p:spPr>
        <p:txBody>
          <a:bodyPr wrap="square" rtlCol="0">
            <a:spAutoFit/>
          </a:bodyPr>
          <a:lstStyle/>
          <a:p>
            <a:pPr algn="ctr"/>
            <a:r>
              <a:rPr lang="en-US" sz="2000" b="1" dirty="0">
                <a:solidFill>
                  <a:srgbClr val="FF0000"/>
                </a:solidFill>
              </a:rPr>
              <a:t>OLS discovers noise distribution </a:t>
            </a:r>
          </a:p>
          <a:p>
            <a:pPr algn="ctr"/>
            <a:r>
              <a:rPr lang="en-US" sz="2000" b="1" dirty="0">
                <a:solidFill>
                  <a:srgbClr val="FF0000"/>
                </a:solidFill>
              </a:rPr>
              <a:t>(“error variance”)!</a:t>
            </a:r>
          </a:p>
        </p:txBody>
      </p:sp>
      <p:sp>
        <p:nvSpPr>
          <p:cNvPr id="10" name="TextBox 9"/>
          <p:cNvSpPr txBox="1"/>
          <p:nvPr/>
        </p:nvSpPr>
        <p:spPr>
          <a:xfrm>
            <a:off x="5133745" y="5498030"/>
            <a:ext cx="3912509" cy="707886"/>
          </a:xfrm>
          <a:prstGeom prst="rect">
            <a:avLst/>
          </a:prstGeom>
          <a:noFill/>
        </p:spPr>
        <p:txBody>
          <a:bodyPr wrap="square" rtlCol="0">
            <a:spAutoFit/>
          </a:bodyPr>
          <a:lstStyle/>
          <a:p>
            <a:pPr algn="ctr"/>
            <a:r>
              <a:rPr lang="en-US" sz="2000" b="1" dirty="0">
                <a:solidFill>
                  <a:srgbClr val="FF0000"/>
                </a:solidFill>
              </a:rPr>
              <a:t>OLS passes test for </a:t>
            </a:r>
            <a:r>
              <a:rPr lang="en-US" sz="2000" b="1" dirty="0" err="1">
                <a:solidFill>
                  <a:srgbClr val="FF0000"/>
                </a:solidFill>
              </a:rPr>
              <a:t>heteroscedacity</a:t>
            </a:r>
            <a:r>
              <a:rPr lang="en-US" sz="2000" b="1" dirty="0">
                <a:solidFill>
                  <a:srgbClr val="FF0000"/>
                </a:solidFill>
              </a:rPr>
              <a:t> (no trend in residuals)</a:t>
            </a:r>
          </a:p>
        </p:txBody>
      </p:sp>
      <p:sp>
        <p:nvSpPr>
          <p:cNvPr id="2" name="Date Placeholder 1">
            <a:extLst>
              <a:ext uri="{FF2B5EF4-FFF2-40B4-BE49-F238E27FC236}">
                <a16:creationId xmlns:a16="http://schemas.microsoft.com/office/drawing/2014/main" id="{B9CD826C-ACE9-DE40-8CF0-520424024788}"/>
              </a:ext>
            </a:extLst>
          </p:cNvPr>
          <p:cNvSpPr>
            <a:spLocks noGrp="1"/>
          </p:cNvSpPr>
          <p:nvPr>
            <p:ph type="dt" sz="half" idx="10"/>
          </p:nvPr>
        </p:nvSpPr>
        <p:spPr/>
        <p:txBody>
          <a:bodyPr/>
          <a:lstStyle/>
          <a:p>
            <a:fld id="{94DE937C-E012-5C46-8A93-835A0147848A}" type="datetime1">
              <a:rPr lang="en-US" smtClean="0"/>
              <a:t>1/30/19</a:t>
            </a:fld>
            <a:endParaRPr lang="en-US"/>
          </a:p>
        </p:txBody>
      </p:sp>
      <p:sp>
        <p:nvSpPr>
          <p:cNvPr id="3" name="Footer Placeholder 2">
            <a:extLst>
              <a:ext uri="{FF2B5EF4-FFF2-40B4-BE49-F238E27FC236}">
                <a16:creationId xmlns:a16="http://schemas.microsoft.com/office/drawing/2014/main" id="{CC3A868F-3244-A044-A124-96D5720529A7}"/>
              </a:ext>
            </a:extLst>
          </p:cNvPr>
          <p:cNvSpPr>
            <a:spLocks noGrp="1"/>
          </p:cNvSpPr>
          <p:nvPr>
            <p:ph type="ftr" sz="quarter" idx="11"/>
          </p:nvPr>
        </p:nvSpPr>
        <p:spPr/>
        <p:txBody>
          <a:bodyPr/>
          <a:lstStyle/>
          <a:p>
            <a:r>
              <a:rPr lang="en-US"/>
              <a:t>EPS 236</a:t>
            </a:r>
          </a:p>
        </p:txBody>
      </p:sp>
      <p:sp>
        <p:nvSpPr>
          <p:cNvPr id="11" name="Slide Number Placeholder 10">
            <a:extLst>
              <a:ext uri="{FF2B5EF4-FFF2-40B4-BE49-F238E27FC236}">
                <a16:creationId xmlns:a16="http://schemas.microsoft.com/office/drawing/2014/main" id="{AD921EB2-DA41-5644-B691-816B469E7B8F}"/>
              </a:ext>
            </a:extLst>
          </p:cNvPr>
          <p:cNvSpPr>
            <a:spLocks noGrp="1"/>
          </p:cNvSpPr>
          <p:nvPr>
            <p:ph type="sldNum" sz="quarter" idx="12"/>
          </p:nvPr>
        </p:nvSpPr>
        <p:spPr/>
        <p:txBody>
          <a:bodyPr/>
          <a:lstStyle/>
          <a:p>
            <a:fld id="{CD3A2B4A-3F34-F54A-9B5F-22559B4D568D}" type="slidenum">
              <a:rPr lang="en-US" smtClean="0"/>
              <a:t>13</a:t>
            </a:fld>
            <a:endParaRPr lang="en-US"/>
          </a:p>
        </p:txBody>
      </p:sp>
    </p:spTree>
    <p:extLst>
      <p:ext uri="{BB962C8B-B14F-4D97-AF65-F5344CB8AC3E}">
        <p14:creationId xmlns:p14="http://schemas.microsoft.com/office/powerpoint/2010/main" val="819771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7932"/>
            <a:ext cx="9144000" cy="6542136"/>
          </a:xfrm>
          <a:prstGeom prst="rect">
            <a:avLst/>
          </a:prstGeom>
        </p:spPr>
      </p:pic>
      <p:sp>
        <p:nvSpPr>
          <p:cNvPr id="3" name="TextBox 2"/>
          <p:cNvSpPr txBox="1"/>
          <p:nvPr/>
        </p:nvSpPr>
        <p:spPr>
          <a:xfrm>
            <a:off x="6231988" y="0"/>
            <a:ext cx="2912012" cy="954107"/>
          </a:xfrm>
          <a:prstGeom prst="rect">
            <a:avLst/>
          </a:prstGeom>
          <a:noFill/>
        </p:spPr>
        <p:txBody>
          <a:bodyPr wrap="square" rtlCol="0">
            <a:spAutoFit/>
          </a:bodyPr>
          <a:lstStyle/>
          <a:p>
            <a:r>
              <a:rPr lang="en-US" sz="2800" b="1">
                <a:solidFill>
                  <a:srgbClr val="FF0000"/>
                </a:solidFill>
              </a:rPr>
              <a:t>“Type II” regressions</a:t>
            </a:r>
          </a:p>
        </p:txBody>
      </p:sp>
      <p:sp>
        <p:nvSpPr>
          <p:cNvPr id="4" name="Date Placeholder 3">
            <a:extLst>
              <a:ext uri="{FF2B5EF4-FFF2-40B4-BE49-F238E27FC236}">
                <a16:creationId xmlns:a16="http://schemas.microsoft.com/office/drawing/2014/main" id="{578374C3-7C9E-5C43-9A0B-1884C3FCDA0C}"/>
              </a:ext>
            </a:extLst>
          </p:cNvPr>
          <p:cNvSpPr>
            <a:spLocks noGrp="1"/>
          </p:cNvSpPr>
          <p:nvPr>
            <p:ph type="dt" sz="half" idx="10"/>
          </p:nvPr>
        </p:nvSpPr>
        <p:spPr/>
        <p:txBody>
          <a:bodyPr/>
          <a:lstStyle/>
          <a:p>
            <a:fld id="{CF8347BF-71C6-9046-A6FC-721B62930484}" type="datetime1">
              <a:rPr lang="en-US" smtClean="0"/>
              <a:t>1/30/19</a:t>
            </a:fld>
            <a:endParaRPr lang="en-US"/>
          </a:p>
        </p:txBody>
      </p:sp>
      <p:sp>
        <p:nvSpPr>
          <p:cNvPr id="5" name="Footer Placeholder 4">
            <a:extLst>
              <a:ext uri="{FF2B5EF4-FFF2-40B4-BE49-F238E27FC236}">
                <a16:creationId xmlns:a16="http://schemas.microsoft.com/office/drawing/2014/main" id="{61ECF433-390F-EC4D-90EB-C89DEEF9ED0E}"/>
              </a:ext>
            </a:extLst>
          </p:cNvPr>
          <p:cNvSpPr>
            <a:spLocks noGrp="1"/>
          </p:cNvSpPr>
          <p:nvPr>
            <p:ph type="ftr" sz="quarter" idx="11"/>
          </p:nvPr>
        </p:nvSpPr>
        <p:spPr/>
        <p:txBody>
          <a:bodyPr/>
          <a:lstStyle/>
          <a:p>
            <a:r>
              <a:rPr lang="en-US"/>
              <a:t>EPS 236</a:t>
            </a:r>
          </a:p>
        </p:txBody>
      </p:sp>
      <p:sp>
        <p:nvSpPr>
          <p:cNvPr id="6" name="Slide Number Placeholder 5">
            <a:extLst>
              <a:ext uri="{FF2B5EF4-FFF2-40B4-BE49-F238E27FC236}">
                <a16:creationId xmlns:a16="http://schemas.microsoft.com/office/drawing/2014/main" id="{0DD279F0-8267-4643-92CA-3ACBD68DDC98}"/>
              </a:ext>
            </a:extLst>
          </p:cNvPr>
          <p:cNvSpPr>
            <a:spLocks noGrp="1"/>
          </p:cNvSpPr>
          <p:nvPr>
            <p:ph type="sldNum" sz="quarter" idx="12"/>
          </p:nvPr>
        </p:nvSpPr>
        <p:spPr/>
        <p:txBody>
          <a:bodyPr/>
          <a:lstStyle/>
          <a:p>
            <a:fld id="{CD3A2B4A-3F34-F54A-9B5F-22559B4D568D}" type="slidenum">
              <a:rPr lang="en-US" smtClean="0"/>
              <a:t>14</a:t>
            </a:fld>
            <a:endParaRPr lang="en-US"/>
          </a:p>
        </p:txBody>
      </p:sp>
    </p:spTree>
    <p:extLst>
      <p:ext uri="{BB962C8B-B14F-4D97-AF65-F5344CB8AC3E}">
        <p14:creationId xmlns:p14="http://schemas.microsoft.com/office/powerpoint/2010/main" val="1254083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41832"/>
            <a:ext cx="9144000" cy="6174336"/>
          </a:xfrm>
          <a:prstGeom prst="rect">
            <a:avLst/>
          </a:prstGeom>
        </p:spPr>
      </p:pic>
      <p:sp>
        <p:nvSpPr>
          <p:cNvPr id="3" name="TextBox 2"/>
          <p:cNvSpPr txBox="1"/>
          <p:nvPr/>
        </p:nvSpPr>
        <p:spPr>
          <a:xfrm>
            <a:off x="6020973" y="182880"/>
            <a:ext cx="2912012" cy="954107"/>
          </a:xfrm>
          <a:prstGeom prst="rect">
            <a:avLst/>
          </a:prstGeom>
          <a:noFill/>
        </p:spPr>
        <p:txBody>
          <a:bodyPr wrap="square" rtlCol="0">
            <a:spAutoFit/>
          </a:bodyPr>
          <a:lstStyle/>
          <a:p>
            <a:pPr algn="r"/>
            <a:r>
              <a:rPr lang="en-US" sz="2800" b="1">
                <a:solidFill>
                  <a:srgbClr val="FF0000"/>
                </a:solidFill>
              </a:rPr>
              <a:t>“Type II” regressions</a:t>
            </a:r>
          </a:p>
        </p:txBody>
      </p:sp>
      <p:sp>
        <p:nvSpPr>
          <p:cNvPr id="4" name="Date Placeholder 3">
            <a:extLst>
              <a:ext uri="{FF2B5EF4-FFF2-40B4-BE49-F238E27FC236}">
                <a16:creationId xmlns:a16="http://schemas.microsoft.com/office/drawing/2014/main" id="{35EF31A4-AF2E-734D-AA8A-9CB0D7D3609B}"/>
              </a:ext>
            </a:extLst>
          </p:cNvPr>
          <p:cNvSpPr>
            <a:spLocks noGrp="1"/>
          </p:cNvSpPr>
          <p:nvPr>
            <p:ph type="dt" sz="half" idx="10"/>
          </p:nvPr>
        </p:nvSpPr>
        <p:spPr/>
        <p:txBody>
          <a:bodyPr/>
          <a:lstStyle/>
          <a:p>
            <a:fld id="{EFB128A6-C0A2-9F4E-9132-F5DC23F51414}" type="datetime1">
              <a:rPr lang="en-US" smtClean="0"/>
              <a:t>1/30/19</a:t>
            </a:fld>
            <a:endParaRPr lang="en-US"/>
          </a:p>
        </p:txBody>
      </p:sp>
      <p:sp>
        <p:nvSpPr>
          <p:cNvPr id="5" name="Footer Placeholder 4">
            <a:extLst>
              <a:ext uri="{FF2B5EF4-FFF2-40B4-BE49-F238E27FC236}">
                <a16:creationId xmlns:a16="http://schemas.microsoft.com/office/drawing/2014/main" id="{599CCBDD-78E7-154D-901D-CD5663BD44B2}"/>
              </a:ext>
            </a:extLst>
          </p:cNvPr>
          <p:cNvSpPr>
            <a:spLocks noGrp="1"/>
          </p:cNvSpPr>
          <p:nvPr>
            <p:ph type="ftr" sz="quarter" idx="11"/>
          </p:nvPr>
        </p:nvSpPr>
        <p:spPr/>
        <p:txBody>
          <a:bodyPr/>
          <a:lstStyle/>
          <a:p>
            <a:r>
              <a:rPr lang="en-US"/>
              <a:t>EPS 236</a:t>
            </a:r>
          </a:p>
        </p:txBody>
      </p:sp>
      <p:sp>
        <p:nvSpPr>
          <p:cNvPr id="6" name="Slide Number Placeholder 5">
            <a:extLst>
              <a:ext uri="{FF2B5EF4-FFF2-40B4-BE49-F238E27FC236}">
                <a16:creationId xmlns:a16="http://schemas.microsoft.com/office/drawing/2014/main" id="{E03891B2-4D86-394B-8AEA-90FB7B5413FD}"/>
              </a:ext>
            </a:extLst>
          </p:cNvPr>
          <p:cNvSpPr>
            <a:spLocks noGrp="1"/>
          </p:cNvSpPr>
          <p:nvPr>
            <p:ph type="sldNum" sz="quarter" idx="12"/>
          </p:nvPr>
        </p:nvSpPr>
        <p:spPr/>
        <p:txBody>
          <a:bodyPr/>
          <a:lstStyle/>
          <a:p>
            <a:fld id="{CD3A2B4A-3F34-F54A-9B5F-22559B4D568D}" type="slidenum">
              <a:rPr lang="en-US" smtClean="0"/>
              <a:t>15</a:t>
            </a:fld>
            <a:endParaRPr lang="en-US"/>
          </a:p>
        </p:txBody>
      </p:sp>
    </p:spTree>
    <p:extLst>
      <p:ext uri="{BB962C8B-B14F-4D97-AF65-F5344CB8AC3E}">
        <p14:creationId xmlns:p14="http://schemas.microsoft.com/office/powerpoint/2010/main" val="1975528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2621" y="168615"/>
            <a:ext cx="7638757" cy="461665"/>
          </a:xfrm>
          <a:prstGeom prst="rect">
            <a:avLst/>
          </a:prstGeom>
          <a:noFill/>
        </p:spPr>
        <p:txBody>
          <a:bodyPr wrap="square" rtlCol="0">
            <a:spAutoFit/>
          </a:bodyPr>
          <a:lstStyle/>
          <a:p>
            <a:r>
              <a:rPr lang="en-US" sz="2400" b="1" dirty="0"/>
              <a:t>Generalized Chi-square regression</a:t>
            </a:r>
          </a:p>
        </p:txBody>
      </p:sp>
      <p:pic>
        <p:nvPicPr>
          <p:cNvPr id="3" name="Picture 2"/>
          <p:cNvPicPr>
            <a:picLocks noChangeAspect="1"/>
          </p:cNvPicPr>
          <p:nvPr/>
        </p:nvPicPr>
        <p:blipFill>
          <a:blip r:embed="rId3"/>
          <a:stretch>
            <a:fillRect/>
          </a:stretch>
        </p:blipFill>
        <p:spPr>
          <a:xfrm>
            <a:off x="-1" y="676446"/>
            <a:ext cx="9144000" cy="5510446"/>
          </a:xfrm>
          <a:prstGeom prst="rect">
            <a:avLst/>
          </a:prstGeom>
        </p:spPr>
      </p:pic>
      <p:sp>
        <p:nvSpPr>
          <p:cNvPr id="4" name="TextBox 3"/>
          <p:cNvSpPr txBox="1"/>
          <p:nvPr/>
        </p:nvSpPr>
        <p:spPr>
          <a:xfrm>
            <a:off x="3887959" y="6413516"/>
            <a:ext cx="4797083" cy="461665"/>
          </a:xfrm>
          <a:prstGeom prst="rect">
            <a:avLst/>
          </a:prstGeom>
          <a:noFill/>
        </p:spPr>
        <p:txBody>
          <a:bodyPr wrap="square" rtlCol="0">
            <a:spAutoFit/>
          </a:bodyPr>
          <a:lstStyle/>
          <a:p>
            <a:r>
              <a:rPr lang="en-US" sz="2400" b="1" dirty="0"/>
              <a:t>Press et al., </a:t>
            </a:r>
            <a:r>
              <a:rPr lang="en-US" sz="2400" b="1" i="1" dirty="0"/>
              <a:t>Numerical Recipes</a:t>
            </a:r>
            <a:endParaRPr lang="en-US" sz="2400" b="1" dirty="0"/>
          </a:p>
        </p:txBody>
      </p:sp>
      <p:sp>
        <p:nvSpPr>
          <p:cNvPr id="5" name="Date Placeholder 4">
            <a:extLst>
              <a:ext uri="{FF2B5EF4-FFF2-40B4-BE49-F238E27FC236}">
                <a16:creationId xmlns:a16="http://schemas.microsoft.com/office/drawing/2014/main" id="{A584F9D5-7692-6947-9572-4F3592CED7A3}"/>
              </a:ext>
            </a:extLst>
          </p:cNvPr>
          <p:cNvSpPr>
            <a:spLocks noGrp="1"/>
          </p:cNvSpPr>
          <p:nvPr>
            <p:ph type="dt" sz="half" idx="10"/>
          </p:nvPr>
        </p:nvSpPr>
        <p:spPr>
          <a:xfrm>
            <a:off x="628650" y="6233058"/>
            <a:ext cx="2057400" cy="365125"/>
          </a:xfrm>
        </p:spPr>
        <p:txBody>
          <a:bodyPr/>
          <a:lstStyle/>
          <a:p>
            <a:fld id="{8EB4C4B0-BD3D-2F46-A7C8-EE9CFE103985}" type="datetime1">
              <a:rPr lang="en-US" smtClean="0"/>
              <a:t>1/30/19</a:t>
            </a:fld>
            <a:endParaRPr lang="en-US"/>
          </a:p>
        </p:txBody>
      </p:sp>
      <p:sp>
        <p:nvSpPr>
          <p:cNvPr id="6" name="Footer Placeholder 5">
            <a:extLst>
              <a:ext uri="{FF2B5EF4-FFF2-40B4-BE49-F238E27FC236}">
                <a16:creationId xmlns:a16="http://schemas.microsoft.com/office/drawing/2014/main" id="{5AE364B2-DEAC-C541-A910-7FD4ED8623D0}"/>
              </a:ext>
            </a:extLst>
          </p:cNvPr>
          <p:cNvSpPr>
            <a:spLocks noGrp="1"/>
          </p:cNvSpPr>
          <p:nvPr>
            <p:ph type="ftr" sz="quarter" idx="11"/>
          </p:nvPr>
        </p:nvSpPr>
        <p:spPr>
          <a:xfrm>
            <a:off x="3028950" y="6233058"/>
            <a:ext cx="3086100" cy="365125"/>
          </a:xfrm>
        </p:spPr>
        <p:txBody>
          <a:bodyPr/>
          <a:lstStyle/>
          <a:p>
            <a:r>
              <a:rPr lang="en-US"/>
              <a:t>EPS 236</a:t>
            </a:r>
          </a:p>
        </p:txBody>
      </p:sp>
      <p:sp>
        <p:nvSpPr>
          <p:cNvPr id="7" name="Slide Number Placeholder 6">
            <a:extLst>
              <a:ext uri="{FF2B5EF4-FFF2-40B4-BE49-F238E27FC236}">
                <a16:creationId xmlns:a16="http://schemas.microsoft.com/office/drawing/2014/main" id="{F9C1E360-EB39-604D-B45D-8DA945959C0A}"/>
              </a:ext>
            </a:extLst>
          </p:cNvPr>
          <p:cNvSpPr>
            <a:spLocks noGrp="1"/>
          </p:cNvSpPr>
          <p:nvPr>
            <p:ph type="sldNum" sz="quarter" idx="12"/>
          </p:nvPr>
        </p:nvSpPr>
        <p:spPr>
          <a:xfrm>
            <a:off x="6457950" y="6233058"/>
            <a:ext cx="2057400" cy="365125"/>
          </a:xfrm>
        </p:spPr>
        <p:txBody>
          <a:bodyPr/>
          <a:lstStyle/>
          <a:p>
            <a:fld id="{CD3A2B4A-3F34-F54A-9B5F-22559B4D568D}" type="slidenum">
              <a:rPr lang="en-US" smtClean="0"/>
              <a:t>16</a:t>
            </a:fld>
            <a:endParaRPr lang="en-US"/>
          </a:p>
        </p:txBody>
      </p:sp>
    </p:spTree>
    <p:extLst>
      <p:ext uri="{BB962C8B-B14F-4D97-AF65-F5344CB8AC3E}">
        <p14:creationId xmlns:p14="http://schemas.microsoft.com/office/powerpoint/2010/main" val="1269543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68812"/>
            <a:ext cx="9045526" cy="6309420"/>
          </a:xfrm>
          <a:prstGeom prst="rect">
            <a:avLst/>
          </a:prstGeom>
          <a:noFill/>
        </p:spPr>
        <p:txBody>
          <a:bodyPr wrap="square" rtlCol="0">
            <a:spAutoFit/>
          </a:bodyPr>
          <a:lstStyle/>
          <a:p>
            <a:r>
              <a:rPr lang="en-US" sz="4000" b="1" dirty="0"/>
              <a:t>Generalized Chi-square regression:</a:t>
            </a:r>
          </a:p>
          <a:p>
            <a:endParaRPr lang="en-US" sz="2000" dirty="0"/>
          </a:p>
          <a:p>
            <a:r>
              <a:rPr lang="en-US" sz="3600" dirty="0"/>
              <a:t>y = a + </a:t>
            </a:r>
            <a:r>
              <a:rPr lang="en-US" sz="3600" dirty="0" err="1"/>
              <a:t>bx</a:t>
            </a:r>
            <a:endParaRPr lang="en-US" sz="3600" dirty="0"/>
          </a:p>
          <a:p>
            <a:endParaRPr lang="en-US" sz="2000" dirty="0"/>
          </a:p>
          <a:p>
            <a:r>
              <a:rPr lang="en-US" sz="3600" dirty="0"/>
              <a:t>specified errors in both x and y, for each predictor-observation pair.</a:t>
            </a:r>
          </a:p>
          <a:p>
            <a:endParaRPr lang="en-US" sz="3600" dirty="0"/>
          </a:p>
          <a:p>
            <a:endParaRPr lang="en-US" sz="3600" dirty="0"/>
          </a:p>
          <a:p>
            <a:endParaRPr lang="en-US" sz="3600" dirty="0"/>
          </a:p>
          <a:p>
            <a:endParaRPr lang="en-US" sz="3600" dirty="0"/>
          </a:p>
          <a:p>
            <a:r>
              <a:rPr lang="en-US" sz="3600" dirty="0"/>
              <a:t>Results in a non-linear optimization problem. Generalized to multivariate by York.</a:t>
            </a:r>
          </a:p>
        </p:txBody>
      </p:sp>
      <p:pic>
        <p:nvPicPr>
          <p:cNvPr id="2" name="Picture 1"/>
          <p:cNvPicPr>
            <a:picLocks noChangeAspect="1"/>
          </p:cNvPicPr>
          <p:nvPr/>
        </p:nvPicPr>
        <p:blipFill>
          <a:blip r:embed="rId2"/>
          <a:stretch>
            <a:fillRect/>
          </a:stretch>
        </p:blipFill>
        <p:spPr>
          <a:xfrm>
            <a:off x="1207770" y="3303777"/>
            <a:ext cx="6362700" cy="1739900"/>
          </a:xfrm>
          <a:prstGeom prst="rect">
            <a:avLst/>
          </a:prstGeom>
        </p:spPr>
      </p:pic>
      <p:sp>
        <p:nvSpPr>
          <p:cNvPr id="4" name="Date Placeholder 3">
            <a:extLst>
              <a:ext uri="{FF2B5EF4-FFF2-40B4-BE49-F238E27FC236}">
                <a16:creationId xmlns:a16="http://schemas.microsoft.com/office/drawing/2014/main" id="{44748855-C618-E543-A862-2C532E0DC789}"/>
              </a:ext>
            </a:extLst>
          </p:cNvPr>
          <p:cNvSpPr>
            <a:spLocks noGrp="1"/>
          </p:cNvSpPr>
          <p:nvPr>
            <p:ph type="dt" sz="half" idx="10"/>
          </p:nvPr>
        </p:nvSpPr>
        <p:spPr/>
        <p:txBody>
          <a:bodyPr/>
          <a:lstStyle/>
          <a:p>
            <a:fld id="{A83763C2-6744-D84F-A56F-8B994DB78508}" type="datetime1">
              <a:rPr lang="en-US" smtClean="0"/>
              <a:t>1/30/19</a:t>
            </a:fld>
            <a:endParaRPr lang="en-US"/>
          </a:p>
        </p:txBody>
      </p:sp>
      <p:sp>
        <p:nvSpPr>
          <p:cNvPr id="5" name="Footer Placeholder 4">
            <a:extLst>
              <a:ext uri="{FF2B5EF4-FFF2-40B4-BE49-F238E27FC236}">
                <a16:creationId xmlns:a16="http://schemas.microsoft.com/office/drawing/2014/main" id="{1E243506-6D4C-C445-9618-A8BC15ED4B2C}"/>
              </a:ext>
            </a:extLst>
          </p:cNvPr>
          <p:cNvSpPr>
            <a:spLocks noGrp="1"/>
          </p:cNvSpPr>
          <p:nvPr>
            <p:ph type="ftr" sz="quarter" idx="11"/>
          </p:nvPr>
        </p:nvSpPr>
        <p:spPr/>
        <p:txBody>
          <a:bodyPr/>
          <a:lstStyle/>
          <a:p>
            <a:r>
              <a:rPr lang="en-US"/>
              <a:t>EPS 236</a:t>
            </a:r>
          </a:p>
        </p:txBody>
      </p:sp>
      <p:sp>
        <p:nvSpPr>
          <p:cNvPr id="6" name="Slide Number Placeholder 5">
            <a:extLst>
              <a:ext uri="{FF2B5EF4-FFF2-40B4-BE49-F238E27FC236}">
                <a16:creationId xmlns:a16="http://schemas.microsoft.com/office/drawing/2014/main" id="{9A5D7C78-0A7F-134F-81E6-98F2011E9E66}"/>
              </a:ext>
            </a:extLst>
          </p:cNvPr>
          <p:cNvSpPr>
            <a:spLocks noGrp="1"/>
          </p:cNvSpPr>
          <p:nvPr>
            <p:ph type="sldNum" sz="quarter" idx="12"/>
          </p:nvPr>
        </p:nvSpPr>
        <p:spPr/>
        <p:txBody>
          <a:bodyPr/>
          <a:lstStyle/>
          <a:p>
            <a:fld id="{CD3A2B4A-3F34-F54A-9B5F-22559B4D568D}" type="slidenum">
              <a:rPr lang="en-US" smtClean="0"/>
              <a:t>17</a:t>
            </a:fld>
            <a:endParaRPr lang="en-US"/>
          </a:p>
        </p:txBody>
      </p:sp>
    </p:spTree>
    <p:extLst>
      <p:ext uri="{BB962C8B-B14F-4D97-AF65-F5344CB8AC3E}">
        <p14:creationId xmlns:p14="http://schemas.microsoft.com/office/powerpoint/2010/main" val="1889199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7083"/>
            <a:ext cx="9144000" cy="6743833"/>
          </a:xfrm>
          <a:prstGeom prst="rect">
            <a:avLst/>
          </a:prstGeom>
        </p:spPr>
      </p:pic>
      <p:sp>
        <p:nvSpPr>
          <p:cNvPr id="3" name="Date Placeholder 2">
            <a:extLst>
              <a:ext uri="{FF2B5EF4-FFF2-40B4-BE49-F238E27FC236}">
                <a16:creationId xmlns:a16="http://schemas.microsoft.com/office/drawing/2014/main" id="{214B5E9D-1F13-2D4B-9DA6-9D3F44E240F5}"/>
              </a:ext>
            </a:extLst>
          </p:cNvPr>
          <p:cNvSpPr>
            <a:spLocks noGrp="1"/>
          </p:cNvSpPr>
          <p:nvPr>
            <p:ph type="dt" sz="half" idx="10"/>
          </p:nvPr>
        </p:nvSpPr>
        <p:spPr/>
        <p:txBody>
          <a:bodyPr/>
          <a:lstStyle/>
          <a:p>
            <a:fld id="{74C570B6-77CA-DD45-9D93-6A24E29A8F4D}" type="datetime1">
              <a:rPr lang="en-US" smtClean="0"/>
              <a:t>1/30/19</a:t>
            </a:fld>
            <a:endParaRPr lang="en-US"/>
          </a:p>
        </p:txBody>
      </p:sp>
      <p:sp>
        <p:nvSpPr>
          <p:cNvPr id="4" name="Footer Placeholder 3">
            <a:extLst>
              <a:ext uri="{FF2B5EF4-FFF2-40B4-BE49-F238E27FC236}">
                <a16:creationId xmlns:a16="http://schemas.microsoft.com/office/drawing/2014/main" id="{B572ED1D-568B-C449-BAD1-CF94FF3B334E}"/>
              </a:ext>
            </a:extLst>
          </p:cNvPr>
          <p:cNvSpPr>
            <a:spLocks noGrp="1"/>
          </p:cNvSpPr>
          <p:nvPr>
            <p:ph type="ftr" sz="quarter" idx="11"/>
          </p:nvPr>
        </p:nvSpPr>
        <p:spPr/>
        <p:txBody>
          <a:bodyPr/>
          <a:lstStyle/>
          <a:p>
            <a:r>
              <a:rPr lang="en-US"/>
              <a:t>EPS 236</a:t>
            </a:r>
          </a:p>
        </p:txBody>
      </p:sp>
      <p:sp>
        <p:nvSpPr>
          <p:cNvPr id="5" name="Slide Number Placeholder 4">
            <a:extLst>
              <a:ext uri="{FF2B5EF4-FFF2-40B4-BE49-F238E27FC236}">
                <a16:creationId xmlns:a16="http://schemas.microsoft.com/office/drawing/2014/main" id="{C717360D-DF5C-7D47-807E-6A8D9E8C3BC1}"/>
              </a:ext>
            </a:extLst>
          </p:cNvPr>
          <p:cNvSpPr>
            <a:spLocks noGrp="1"/>
          </p:cNvSpPr>
          <p:nvPr>
            <p:ph type="sldNum" sz="quarter" idx="12"/>
          </p:nvPr>
        </p:nvSpPr>
        <p:spPr/>
        <p:txBody>
          <a:bodyPr/>
          <a:lstStyle/>
          <a:p>
            <a:fld id="{CD3A2B4A-3F34-F54A-9B5F-22559B4D568D}" type="slidenum">
              <a:rPr lang="en-US" smtClean="0"/>
              <a:t>18</a:t>
            </a:fld>
            <a:endParaRPr lang="en-US"/>
          </a:p>
        </p:txBody>
      </p:sp>
    </p:spTree>
    <p:extLst>
      <p:ext uri="{BB962C8B-B14F-4D97-AF65-F5344CB8AC3E}">
        <p14:creationId xmlns:p14="http://schemas.microsoft.com/office/powerpoint/2010/main" val="172225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56813" y="0"/>
            <a:ext cx="6562578" cy="6562578"/>
          </a:xfrm>
          <a:prstGeom prst="rect">
            <a:avLst/>
          </a:prstGeom>
        </p:spPr>
      </p:pic>
      <p:sp>
        <p:nvSpPr>
          <p:cNvPr id="2" name="TextBox 1"/>
          <p:cNvSpPr txBox="1"/>
          <p:nvPr/>
        </p:nvSpPr>
        <p:spPr>
          <a:xfrm>
            <a:off x="1895365" y="98476"/>
            <a:ext cx="5634111" cy="584775"/>
          </a:xfrm>
          <a:prstGeom prst="rect">
            <a:avLst/>
          </a:prstGeom>
          <a:noFill/>
        </p:spPr>
        <p:txBody>
          <a:bodyPr wrap="square" rtlCol="0">
            <a:spAutoFit/>
          </a:bodyPr>
          <a:lstStyle/>
          <a:p>
            <a:r>
              <a:rPr lang="en-US" sz="3200" b="1" dirty="0"/>
              <a:t>y1 + </a:t>
            </a:r>
            <a:r>
              <a:rPr lang="en-US" sz="3200" b="1" dirty="0" err="1">
                <a:latin typeface="Symbol" charset="2"/>
              </a:rPr>
              <a:t>e</a:t>
            </a:r>
            <a:r>
              <a:rPr lang="en-US" sz="3200" b="1" baseline="-25000" dirty="0" err="1"/>
              <a:t>y</a:t>
            </a:r>
            <a:r>
              <a:rPr lang="en-US" sz="3200" b="1" dirty="0"/>
              <a:t> = a + b x   ; x1 = x +</a:t>
            </a:r>
            <a:r>
              <a:rPr lang="en-US" sz="3200" b="1" dirty="0">
                <a:latin typeface="Symbol" charset="2"/>
              </a:rPr>
              <a:t> e</a:t>
            </a:r>
            <a:r>
              <a:rPr lang="en-US" sz="3200" b="1" baseline="-25000" dirty="0"/>
              <a:t>x</a:t>
            </a:r>
            <a:endParaRPr lang="en-US" sz="3200" b="1" dirty="0"/>
          </a:p>
        </p:txBody>
      </p:sp>
      <p:sp>
        <p:nvSpPr>
          <p:cNvPr id="5" name="TextBox 4"/>
          <p:cNvSpPr txBox="1"/>
          <p:nvPr/>
        </p:nvSpPr>
        <p:spPr>
          <a:xfrm>
            <a:off x="1550709" y="5750168"/>
            <a:ext cx="6428936" cy="954107"/>
          </a:xfrm>
          <a:prstGeom prst="rect">
            <a:avLst/>
          </a:prstGeom>
          <a:solidFill>
            <a:schemeClr val="bg1"/>
          </a:solidFill>
        </p:spPr>
        <p:txBody>
          <a:bodyPr wrap="square" rtlCol="0">
            <a:spAutoFit/>
          </a:bodyPr>
          <a:lstStyle/>
          <a:p>
            <a:r>
              <a:rPr lang="en-US" sz="2800" dirty="0"/>
              <a:t>           </a:t>
            </a:r>
            <a:r>
              <a:rPr lang="en-US" sz="2800" b="1" dirty="0"/>
              <a:t> 0                 5                  10</a:t>
            </a:r>
          </a:p>
          <a:p>
            <a:r>
              <a:rPr lang="en-US" sz="2800" b="1" dirty="0"/>
              <a:t>                                  x1</a:t>
            </a:r>
            <a:endParaRPr lang="en-US" sz="2800" dirty="0"/>
          </a:p>
        </p:txBody>
      </p:sp>
      <p:sp>
        <p:nvSpPr>
          <p:cNvPr id="6" name="TextBox 5"/>
          <p:cNvSpPr txBox="1"/>
          <p:nvPr/>
        </p:nvSpPr>
        <p:spPr>
          <a:xfrm rot="16200000">
            <a:off x="-1321372" y="2958984"/>
            <a:ext cx="5190983" cy="954107"/>
          </a:xfrm>
          <a:prstGeom prst="rect">
            <a:avLst/>
          </a:prstGeom>
          <a:solidFill>
            <a:schemeClr val="bg1"/>
          </a:solidFill>
        </p:spPr>
        <p:txBody>
          <a:bodyPr wrap="square" rtlCol="0">
            <a:spAutoFit/>
          </a:bodyPr>
          <a:lstStyle/>
          <a:p>
            <a:pPr algn="ctr"/>
            <a:r>
              <a:rPr lang="en-US" sz="2800" b="1" dirty="0"/>
              <a:t>y1</a:t>
            </a:r>
            <a:r>
              <a:rPr lang="en-US" sz="2800" dirty="0"/>
              <a:t>   </a:t>
            </a:r>
          </a:p>
          <a:p>
            <a:r>
              <a:rPr lang="en-US" sz="2800" dirty="0"/>
              <a:t>        </a:t>
            </a:r>
            <a:r>
              <a:rPr lang="en-US" sz="2800" b="1" dirty="0"/>
              <a:t> 0        5        10     15       20</a:t>
            </a:r>
          </a:p>
        </p:txBody>
      </p:sp>
      <p:sp>
        <p:nvSpPr>
          <p:cNvPr id="7" name="TextBox 6"/>
          <p:cNvSpPr txBox="1"/>
          <p:nvPr/>
        </p:nvSpPr>
        <p:spPr>
          <a:xfrm>
            <a:off x="6436415" y="5879419"/>
            <a:ext cx="2574387" cy="461665"/>
          </a:xfrm>
          <a:prstGeom prst="rect">
            <a:avLst/>
          </a:prstGeom>
          <a:noFill/>
        </p:spPr>
        <p:txBody>
          <a:bodyPr wrap="square" rtlCol="0">
            <a:spAutoFit/>
          </a:bodyPr>
          <a:lstStyle/>
          <a:p>
            <a:r>
              <a:rPr lang="en-US" sz="2400" b="1" dirty="0"/>
              <a:t>lmodel2( y1 ~ x1  )</a:t>
            </a:r>
          </a:p>
        </p:txBody>
      </p:sp>
      <p:sp>
        <p:nvSpPr>
          <p:cNvPr id="8" name="TextBox 7"/>
          <p:cNvSpPr txBox="1"/>
          <p:nvPr/>
        </p:nvSpPr>
        <p:spPr>
          <a:xfrm>
            <a:off x="7406385" y="770205"/>
            <a:ext cx="886266" cy="523220"/>
          </a:xfrm>
          <a:prstGeom prst="rect">
            <a:avLst/>
          </a:prstGeom>
          <a:noFill/>
        </p:spPr>
        <p:txBody>
          <a:bodyPr wrap="square" rtlCol="0">
            <a:spAutoFit/>
          </a:bodyPr>
          <a:lstStyle/>
          <a:p>
            <a:r>
              <a:rPr lang="en-US" sz="2800" b="1">
                <a:solidFill>
                  <a:srgbClr val="00B0F0"/>
                </a:solidFill>
              </a:rPr>
              <a:t>!!!!</a:t>
            </a:r>
          </a:p>
        </p:txBody>
      </p:sp>
      <p:sp>
        <p:nvSpPr>
          <p:cNvPr id="9" name="TextBox 8"/>
          <p:cNvSpPr txBox="1"/>
          <p:nvPr/>
        </p:nvSpPr>
        <p:spPr>
          <a:xfrm>
            <a:off x="4447517" y="4577210"/>
            <a:ext cx="3081959" cy="1015663"/>
          </a:xfrm>
          <a:prstGeom prst="rect">
            <a:avLst/>
          </a:prstGeom>
          <a:noFill/>
        </p:spPr>
        <p:txBody>
          <a:bodyPr wrap="square" rtlCol="0">
            <a:spAutoFit/>
          </a:bodyPr>
          <a:lstStyle/>
          <a:p>
            <a:r>
              <a:rPr lang="en-US" sz="2000" b="1" dirty="0">
                <a:solidFill>
                  <a:srgbClr val="FF0000"/>
                </a:solidFill>
              </a:rPr>
              <a:t>OLS is biased towards underestimating the slope (</a:t>
            </a:r>
            <a:r>
              <a:rPr lang="is-IS" sz="2000" b="1" dirty="0">
                <a:solidFill>
                  <a:srgbClr val="FF0000"/>
                </a:solidFill>
              </a:rPr>
              <a:t>…the “yooge” problem)</a:t>
            </a:r>
            <a:endParaRPr lang="en-US" sz="2000" b="1" dirty="0">
              <a:solidFill>
                <a:srgbClr val="FF0000"/>
              </a:solidFill>
            </a:endParaRPr>
          </a:p>
        </p:txBody>
      </p:sp>
      <p:sp>
        <p:nvSpPr>
          <p:cNvPr id="3" name="Date Placeholder 2">
            <a:extLst>
              <a:ext uri="{FF2B5EF4-FFF2-40B4-BE49-F238E27FC236}">
                <a16:creationId xmlns:a16="http://schemas.microsoft.com/office/drawing/2014/main" id="{8FED4056-5DEC-3149-8C66-46952C9BDA01}"/>
              </a:ext>
            </a:extLst>
          </p:cNvPr>
          <p:cNvSpPr>
            <a:spLocks noGrp="1"/>
          </p:cNvSpPr>
          <p:nvPr>
            <p:ph type="dt" sz="half" idx="10"/>
          </p:nvPr>
        </p:nvSpPr>
        <p:spPr>
          <a:xfrm>
            <a:off x="68058" y="6450864"/>
            <a:ext cx="2057400" cy="365125"/>
          </a:xfrm>
        </p:spPr>
        <p:txBody>
          <a:bodyPr/>
          <a:lstStyle/>
          <a:p>
            <a:fld id="{95182602-C3CA-7D4F-B4F0-0129C4338A05}" type="datetime1">
              <a:rPr lang="en-US" smtClean="0"/>
              <a:t>1/30/19</a:t>
            </a:fld>
            <a:endParaRPr lang="en-US" dirty="0"/>
          </a:p>
        </p:txBody>
      </p:sp>
      <p:sp>
        <p:nvSpPr>
          <p:cNvPr id="10" name="Footer Placeholder 9">
            <a:extLst>
              <a:ext uri="{FF2B5EF4-FFF2-40B4-BE49-F238E27FC236}">
                <a16:creationId xmlns:a16="http://schemas.microsoft.com/office/drawing/2014/main" id="{EFC19177-A4F1-2E42-9C04-4D84B4B5E746}"/>
              </a:ext>
            </a:extLst>
          </p:cNvPr>
          <p:cNvSpPr>
            <a:spLocks noGrp="1"/>
          </p:cNvSpPr>
          <p:nvPr>
            <p:ph type="ftr" sz="quarter" idx="11"/>
          </p:nvPr>
        </p:nvSpPr>
        <p:spPr>
          <a:xfrm>
            <a:off x="2904467" y="6490580"/>
            <a:ext cx="3086100" cy="365125"/>
          </a:xfrm>
        </p:spPr>
        <p:txBody>
          <a:bodyPr/>
          <a:lstStyle/>
          <a:p>
            <a:r>
              <a:rPr lang="en-US" dirty="0"/>
              <a:t>EPS 236</a:t>
            </a:r>
          </a:p>
        </p:txBody>
      </p:sp>
      <p:sp>
        <p:nvSpPr>
          <p:cNvPr id="11" name="Slide Number Placeholder 10">
            <a:extLst>
              <a:ext uri="{FF2B5EF4-FFF2-40B4-BE49-F238E27FC236}">
                <a16:creationId xmlns:a16="http://schemas.microsoft.com/office/drawing/2014/main" id="{C29F0DD1-AB57-F447-B07E-6D95D900E3B9}"/>
              </a:ext>
            </a:extLst>
          </p:cNvPr>
          <p:cNvSpPr>
            <a:spLocks noGrp="1"/>
          </p:cNvSpPr>
          <p:nvPr>
            <p:ph type="sldNum" sz="quarter" idx="12"/>
          </p:nvPr>
        </p:nvSpPr>
        <p:spPr>
          <a:xfrm>
            <a:off x="6820818" y="6465901"/>
            <a:ext cx="2057400" cy="365125"/>
          </a:xfrm>
        </p:spPr>
        <p:txBody>
          <a:bodyPr/>
          <a:lstStyle/>
          <a:p>
            <a:fld id="{CD3A2B4A-3F34-F54A-9B5F-22559B4D568D}" type="slidenum">
              <a:rPr lang="en-US" smtClean="0"/>
              <a:t>19</a:t>
            </a:fld>
            <a:endParaRPr lang="en-US"/>
          </a:p>
        </p:txBody>
      </p:sp>
    </p:spTree>
    <p:extLst>
      <p:ext uri="{BB962C8B-B14F-4D97-AF65-F5344CB8AC3E}">
        <p14:creationId xmlns:p14="http://schemas.microsoft.com/office/powerpoint/2010/main" val="36898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161" y="360381"/>
            <a:ext cx="8825943" cy="1569660"/>
          </a:xfrm>
          <a:prstGeom prst="rect">
            <a:avLst/>
          </a:prstGeom>
          <a:solidFill>
            <a:schemeClr val="bg1">
              <a:lumMod val="75000"/>
            </a:schemeClr>
          </a:solidFill>
        </p:spPr>
        <p:txBody>
          <a:bodyPr wrap="square" rtlCol="0">
            <a:spAutoFit/>
          </a:bodyPr>
          <a:lstStyle/>
          <a:p>
            <a:pPr algn="ctr"/>
            <a:r>
              <a:rPr lang="en-US" sz="3200" b="1" dirty="0">
                <a:solidFill>
                  <a:srgbClr val="0432FF"/>
                </a:solidFill>
              </a:rPr>
              <a:t>What are some of the most common errors made by scientists and engineers analyzing and modeling atmospheric and environmental data ?</a:t>
            </a:r>
          </a:p>
        </p:txBody>
      </p:sp>
      <p:sp>
        <p:nvSpPr>
          <p:cNvPr id="3" name="TextBox 2"/>
          <p:cNvSpPr txBox="1"/>
          <p:nvPr/>
        </p:nvSpPr>
        <p:spPr>
          <a:xfrm>
            <a:off x="450577" y="1982591"/>
            <a:ext cx="8309113" cy="4524315"/>
          </a:xfrm>
          <a:prstGeom prst="rect">
            <a:avLst/>
          </a:prstGeom>
          <a:noFill/>
        </p:spPr>
        <p:txBody>
          <a:bodyPr wrap="square" rtlCol="0">
            <a:spAutoFit/>
          </a:bodyPr>
          <a:lstStyle/>
          <a:p>
            <a:pPr marL="342900" indent="-342900">
              <a:buFont typeface="+mj-lt"/>
              <a:buAutoNum type="arabicPeriod"/>
            </a:pPr>
            <a:r>
              <a:rPr lang="en-US" sz="2400" b="1" dirty="0">
                <a:solidFill>
                  <a:srgbClr val="FF0000"/>
                </a:solidFill>
              </a:rPr>
              <a:t>Forget/ignore the basic hypotheses</a:t>
            </a:r>
            <a:r>
              <a:rPr lang="en-US" sz="2400" b="1" dirty="0"/>
              <a:t> underlying statistical inference from data.</a:t>
            </a:r>
          </a:p>
          <a:p>
            <a:pPr marL="342900" indent="-342900">
              <a:buFont typeface="+mj-lt"/>
              <a:buAutoNum type="arabicPeriod"/>
            </a:pPr>
            <a:r>
              <a:rPr lang="en-US" sz="2400" b="1" dirty="0"/>
              <a:t>Incorrectly fit a ”line” (or more complex model) to data (1): </a:t>
            </a:r>
            <a:r>
              <a:rPr lang="en-US" sz="2400" b="1" dirty="0">
                <a:solidFill>
                  <a:srgbClr val="FF0000"/>
                </a:solidFill>
              </a:rPr>
              <a:t>neglect the symmetry between “predictors” and “response” when assessing uncertainties the analysis</a:t>
            </a:r>
          </a:p>
          <a:p>
            <a:pPr marL="342900" indent="-342900">
              <a:buFont typeface="+mj-lt"/>
              <a:buAutoNum type="arabicPeriod"/>
            </a:pPr>
            <a:r>
              <a:rPr lang="en-US" sz="2400" b="1" dirty="0"/>
              <a:t>Incorrectly fit a ”line” (or more complex model) to data (2): </a:t>
            </a:r>
            <a:r>
              <a:rPr lang="en-US" sz="2400" b="1" dirty="0">
                <a:solidFill>
                  <a:srgbClr val="FF0000"/>
                </a:solidFill>
              </a:rPr>
              <a:t>fail to account for autocorrelation of data or predictors</a:t>
            </a:r>
          </a:p>
          <a:p>
            <a:pPr marL="342900" indent="-342900">
              <a:buFont typeface="+mj-lt"/>
              <a:buAutoNum type="arabicPeriod"/>
            </a:pPr>
            <a:r>
              <a:rPr lang="en-US" sz="2400" b="1" dirty="0"/>
              <a:t>Conflate </a:t>
            </a:r>
            <a:r>
              <a:rPr lang="en-US" sz="2400" b="1" dirty="0">
                <a:solidFill>
                  <a:srgbClr val="FF0000"/>
                </a:solidFill>
              </a:rPr>
              <a:t>standard deviation, uncertainty, and confidence</a:t>
            </a:r>
            <a:r>
              <a:rPr lang="en-US" sz="2400" b="1" dirty="0"/>
              <a:t> intervals in an analysis</a:t>
            </a:r>
          </a:p>
          <a:p>
            <a:pPr marL="342900" indent="-342900">
              <a:buFont typeface="+mj-lt"/>
              <a:buAutoNum type="arabicPeriod"/>
            </a:pPr>
            <a:r>
              <a:rPr lang="en-US" sz="2400" b="1" dirty="0"/>
              <a:t>Not remember why the best way to assess uncertainties is almost always the</a:t>
            </a:r>
            <a:r>
              <a:rPr lang="en-US" sz="2400" b="1" dirty="0">
                <a:solidFill>
                  <a:srgbClr val="FF0000"/>
                </a:solidFill>
              </a:rPr>
              <a:t> bootstrap or its big cousin, the Markov Chain Monte Carlo </a:t>
            </a:r>
            <a:r>
              <a:rPr lang="en-US" sz="2400" b="1" dirty="0"/>
              <a:t>simulation</a:t>
            </a:r>
          </a:p>
        </p:txBody>
      </p:sp>
      <p:sp>
        <p:nvSpPr>
          <p:cNvPr id="4" name="Oval 3"/>
          <p:cNvSpPr/>
          <p:nvPr/>
        </p:nvSpPr>
        <p:spPr>
          <a:xfrm>
            <a:off x="172278" y="2114826"/>
            <a:ext cx="251791" cy="2252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78906" y="2810566"/>
            <a:ext cx="251791" cy="2252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98786" y="3952461"/>
            <a:ext cx="251791" cy="2252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2162" y="4701208"/>
            <a:ext cx="251791" cy="2252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8788" y="5423452"/>
            <a:ext cx="251791" cy="2252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EEF4E44-04E1-6A4B-AE46-D881B5F3A8C7}"/>
              </a:ext>
            </a:extLst>
          </p:cNvPr>
          <p:cNvSpPr>
            <a:spLocks noGrp="1"/>
          </p:cNvSpPr>
          <p:nvPr>
            <p:ph type="dt" sz="half" idx="10"/>
          </p:nvPr>
        </p:nvSpPr>
        <p:spPr/>
        <p:txBody>
          <a:bodyPr/>
          <a:lstStyle/>
          <a:p>
            <a:fld id="{B8BD1AE7-6987-E54D-A77D-5D82EAA89095}" type="datetime1">
              <a:rPr lang="en-US" smtClean="0"/>
              <a:t>1/30/19</a:t>
            </a:fld>
            <a:endParaRPr lang="en-US"/>
          </a:p>
        </p:txBody>
      </p:sp>
      <p:sp>
        <p:nvSpPr>
          <p:cNvPr id="6" name="Footer Placeholder 5">
            <a:extLst>
              <a:ext uri="{FF2B5EF4-FFF2-40B4-BE49-F238E27FC236}">
                <a16:creationId xmlns:a16="http://schemas.microsoft.com/office/drawing/2014/main" id="{90A4BA59-D77D-9C42-BC77-49E8359DB940}"/>
              </a:ext>
            </a:extLst>
          </p:cNvPr>
          <p:cNvSpPr>
            <a:spLocks noGrp="1"/>
          </p:cNvSpPr>
          <p:nvPr>
            <p:ph type="ftr" sz="quarter" idx="11"/>
          </p:nvPr>
        </p:nvSpPr>
        <p:spPr/>
        <p:txBody>
          <a:bodyPr/>
          <a:lstStyle/>
          <a:p>
            <a:r>
              <a:rPr lang="en-US"/>
              <a:t>EPS 236</a:t>
            </a:r>
          </a:p>
        </p:txBody>
      </p:sp>
      <p:sp>
        <p:nvSpPr>
          <p:cNvPr id="12" name="Slide Number Placeholder 11">
            <a:extLst>
              <a:ext uri="{FF2B5EF4-FFF2-40B4-BE49-F238E27FC236}">
                <a16:creationId xmlns:a16="http://schemas.microsoft.com/office/drawing/2014/main" id="{E59BD8F6-6183-2C40-B07E-B3E5A432F820}"/>
              </a:ext>
            </a:extLst>
          </p:cNvPr>
          <p:cNvSpPr>
            <a:spLocks noGrp="1"/>
          </p:cNvSpPr>
          <p:nvPr>
            <p:ph type="sldNum" sz="quarter" idx="12"/>
          </p:nvPr>
        </p:nvSpPr>
        <p:spPr/>
        <p:txBody>
          <a:bodyPr/>
          <a:lstStyle/>
          <a:p>
            <a:fld id="{CD3A2B4A-3F34-F54A-9B5F-22559B4D568D}" type="slidenum">
              <a:rPr lang="en-US" smtClean="0"/>
              <a:t>2</a:t>
            </a:fld>
            <a:endParaRPr lang="en-US"/>
          </a:p>
        </p:txBody>
      </p:sp>
    </p:spTree>
    <p:extLst>
      <p:ext uri="{BB962C8B-B14F-4D97-AF65-F5344CB8AC3E}">
        <p14:creationId xmlns:p14="http://schemas.microsoft.com/office/powerpoint/2010/main" val="14178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1737" b="9021"/>
          <a:stretch/>
        </p:blipFill>
        <p:spPr>
          <a:xfrm>
            <a:off x="1873046" y="1867903"/>
            <a:ext cx="5722374" cy="4793226"/>
          </a:xfrm>
          <a:prstGeom prst="rect">
            <a:avLst/>
          </a:prstGeom>
        </p:spPr>
      </p:pic>
      <p:sp>
        <p:nvSpPr>
          <p:cNvPr id="3" name="TextBox 2"/>
          <p:cNvSpPr txBox="1"/>
          <p:nvPr/>
        </p:nvSpPr>
        <p:spPr>
          <a:xfrm>
            <a:off x="280219" y="0"/>
            <a:ext cx="8701549" cy="1692771"/>
          </a:xfrm>
          <a:prstGeom prst="rect">
            <a:avLst/>
          </a:prstGeom>
          <a:noFill/>
        </p:spPr>
        <p:txBody>
          <a:bodyPr wrap="square" rtlCol="0">
            <a:spAutoFit/>
          </a:bodyPr>
          <a:lstStyle/>
          <a:p>
            <a:pPr algn="ctr"/>
            <a:r>
              <a:rPr lang="en-US" sz="2800" b="1" dirty="0"/>
              <a:t>Slopes of Type I &amp; II regressions for the model problem, resampled 1000 times (resampling errors)</a:t>
            </a:r>
          </a:p>
          <a:p>
            <a:pPr algn="ctr"/>
            <a:r>
              <a:rPr lang="en-US" sz="2400" i="1" dirty="0"/>
              <a:t>MA is best, because the relationship between </a:t>
            </a:r>
            <a:r>
              <a:rPr lang="en-US" sz="2400" i="1" dirty="0" err="1">
                <a:latin typeface="symbol" charset="2"/>
              </a:rPr>
              <a:t>s</a:t>
            </a:r>
            <a:r>
              <a:rPr lang="en-US" sz="2400" i="1" baseline="-25000" dirty="0" err="1"/>
              <a:t>x</a:t>
            </a:r>
            <a:r>
              <a:rPr lang="en-US" sz="2400" i="1" dirty="0"/>
              <a:t> and </a:t>
            </a:r>
            <a:r>
              <a:rPr lang="en-US" sz="2400" i="1" dirty="0" err="1">
                <a:latin typeface="symbol" charset="2"/>
              </a:rPr>
              <a:t>s</a:t>
            </a:r>
            <a:r>
              <a:rPr lang="en-US" sz="2400" i="1" baseline="-25000" dirty="0" err="1"/>
              <a:t>y</a:t>
            </a:r>
            <a:r>
              <a:rPr lang="en-US" sz="2400" i="1" dirty="0"/>
              <a:t> is closest to MA assumptions</a:t>
            </a:r>
          </a:p>
        </p:txBody>
      </p:sp>
      <p:sp>
        <p:nvSpPr>
          <p:cNvPr id="4" name="TextBox 3"/>
          <p:cNvSpPr txBox="1"/>
          <p:nvPr/>
        </p:nvSpPr>
        <p:spPr>
          <a:xfrm>
            <a:off x="1873046" y="6430297"/>
            <a:ext cx="6710516" cy="461665"/>
          </a:xfrm>
          <a:prstGeom prst="rect">
            <a:avLst/>
          </a:prstGeom>
          <a:noFill/>
        </p:spPr>
        <p:txBody>
          <a:bodyPr wrap="square" rtlCol="0">
            <a:spAutoFit/>
          </a:bodyPr>
          <a:lstStyle/>
          <a:p>
            <a:r>
              <a:rPr lang="en-US" sz="2400" b="1"/>
              <a:t>Regression slope Y1 on X1 – errors in both Y and X.</a:t>
            </a:r>
          </a:p>
        </p:txBody>
      </p:sp>
      <p:sp>
        <p:nvSpPr>
          <p:cNvPr id="5" name="Date Placeholder 4">
            <a:extLst>
              <a:ext uri="{FF2B5EF4-FFF2-40B4-BE49-F238E27FC236}">
                <a16:creationId xmlns:a16="http://schemas.microsoft.com/office/drawing/2014/main" id="{217EF62B-5629-9747-88F4-34EDB4E8EBEC}"/>
              </a:ext>
            </a:extLst>
          </p:cNvPr>
          <p:cNvSpPr>
            <a:spLocks noGrp="1"/>
          </p:cNvSpPr>
          <p:nvPr>
            <p:ph type="dt" sz="half" idx="10"/>
          </p:nvPr>
        </p:nvSpPr>
        <p:spPr/>
        <p:txBody>
          <a:bodyPr/>
          <a:lstStyle/>
          <a:p>
            <a:fld id="{9EAA94FF-1E1A-9A48-BF99-DF6B5DE0CAA8}" type="datetime1">
              <a:rPr lang="en-US" smtClean="0"/>
              <a:t>1/30/19</a:t>
            </a:fld>
            <a:endParaRPr lang="en-US"/>
          </a:p>
        </p:txBody>
      </p:sp>
      <p:sp>
        <p:nvSpPr>
          <p:cNvPr id="6" name="Footer Placeholder 5">
            <a:extLst>
              <a:ext uri="{FF2B5EF4-FFF2-40B4-BE49-F238E27FC236}">
                <a16:creationId xmlns:a16="http://schemas.microsoft.com/office/drawing/2014/main" id="{583EDB92-0946-F14C-AB86-18D806256103}"/>
              </a:ext>
            </a:extLst>
          </p:cNvPr>
          <p:cNvSpPr>
            <a:spLocks noGrp="1"/>
          </p:cNvSpPr>
          <p:nvPr>
            <p:ph type="ftr" sz="quarter" idx="11"/>
          </p:nvPr>
        </p:nvSpPr>
        <p:spPr/>
        <p:txBody>
          <a:bodyPr/>
          <a:lstStyle/>
          <a:p>
            <a:r>
              <a:rPr lang="en-US"/>
              <a:t>EPS 236</a:t>
            </a:r>
          </a:p>
        </p:txBody>
      </p:sp>
      <p:sp>
        <p:nvSpPr>
          <p:cNvPr id="7" name="Slide Number Placeholder 6">
            <a:extLst>
              <a:ext uri="{FF2B5EF4-FFF2-40B4-BE49-F238E27FC236}">
                <a16:creationId xmlns:a16="http://schemas.microsoft.com/office/drawing/2014/main" id="{CD95B472-471C-254B-92A3-F57A4AA0D310}"/>
              </a:ext>
            </a:extLst>
          </p:cNvPr>
          <p:cNvSpPr>
            <a:spLocks noGrp="1"/>
          </p:cNvSpPr>
          <p:nvPr>
            <p:ph type="sldNum" sz="quarter" idx="12"/>
          </p:nvPr>
        </p:nvSpPr>
        <p:spPr/>
        <p:txBody>
          <a:bodyPr/>
          <a:lstStyle/>
          <a:p>
            <a:fld id="{CD3A2B4A-3F34-F54A-9B5F-22559B4D568D}" type="slidenum">
              <a:rPr lang="en-US" smtClean="0"/>
              <a:t>20</a:t>
            </a:fld>
            <a:endParaRPr lang="en-US"/>
          </a:p>
        </p:txBody>
      </p:sp>
    </p:spTree>
    <p:extLst>
      <p:ext uri="{BB962C8B-B14F-4D97-AF65-F5344CB8AC3E}">
        <p14:creationId xmlns:p14="http://schemas.microsoft.com/office/powerpoint/2010/main" val="1557030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43000" y="0"/>
            <a:ext cx="6858000" cy="6858000"/>
          </a:xfrm>
          <a:prstGeom prst="rect">
            <a:avLst/>
          </a:prstGeom>
        </p:spPr>
      </p:pic>
      <p:sp>
        <p:nvSpPr>
          <p:cNvPr id="2" name="TextBox 1"/>
          <p:cNvSpPr txBox="1"/>
          <p:nvPr/>
        </p:nvSpPr>
        <p:spPr>
          <a:xfrm>
            <a:off x="700548" y="5125886"/>
            <a:ext cx="7300452" cy="1384995"/>
          </a:xfrm>
          <a:prstGeom prst="rect">
            <a:avLst/>
          </a:prstGeom>
          <a:solidFill>
            <a:schemeClr val="bg1">
              <a:lumMod val="75000"/>
              <a:alpha val="68000"/>
            </a:schemeClr>
          </a:solidFill>
        </p:spPr>
        <p:txBody>
          <a:bodyPr wrap="square" rtlCol="0">
            <a:spAutoFit/>
          </a:bodyPr>
          <a:lstStyle/>
          <a:p>
            <a:pPr algn="ctr"/>
            <a:r>
              <a:rPr lang="en-US" sz="2800" b="1" dirty="0">
                <a:solidFill>
                  <a:srgbClr val="0000FF"/>
                </a:solidFill>
              </a:rPr>
              <a:t>Don’t fit OLS models to data with errors in both predictors and response; </a:t>
            </a:r>
          </a:p>
          <a:p>
            <a:pPr algn="ctr"/>
            <a:r>
              <a:rPr lang="en-US" sz="2800" b="1" dirty="0">
                <a:solidFill>
                  <a:srgbClr val="0000FF"/>
                </a:solidFill>
              </a:rPr>
              <a:t> test model fit for </a:t>
            </a:r>
            <a:r>
              <a:rPr lang="en-US" sz="2800" b="1" dirty="0" err="1">
                <a:solidFill>
                  <a:srgbClr val="0000FF"/>
                </a:solidFill>
              </a:rPr>
              <a:t>heteroscedacity</a:t>
            </a:r>
            <a:r>
              <a:rPr lang="en-US" sz="2800" b="1" dirty="0">
                <a:solidFill>
                  <a:srgbClr val="0000FF"/>
                </a:solidFill>
              </a:rPr>
              <a:t> e.g. </a:t>
            </a:r>
            <a:r>
              <a:rPr lang="en-US" sz="2800" b="1" dirty="0" err="1">
                <a:solidFill>
                  <a:srgbClr val="0000FF"/>
                </a:solidFill>
              </a:rPr>
              <a:t>ncvTest</a:t>
            </a:r>
            <a:r>
              <a:rPr lang="en-US" sz="2800" b="1" dirty="0">
                <a:solidFill>
                  <a:srgbClr val="0000FF"/>
                </a:solidFill>
              </a:rPr>
              <a:t>!</a:t>
            </a:r>
          </a:p>
        </p:txBody>
      </p:sp>
      <p:sp>
        <p:nvSpPr>
          <p:cNvPr id="4" name="Date Placeholder 3">
            <a:extLst>
              <a:ext uri="{FF2B5EF4-FFF2-40B4-BE49-F238E27FC236}">
                <a16:creationId xmlns:a16="http://schemas.microsoft.com/office/drawing/2014/main" id="{427F0A76-BB81-8642-9793-ED69D956F094}"/>
              </a:ext>
            </a:extLst>
          </p:cNvPr>
          <p:cNvSpPr>
            <a:spLocks noGrp="1"/>
          </p:cNvSpPr>
          <p:nvPr>
            <p:ph type="dt" sz="half" idx="10"/>
          </p:nvPr>
        </p:nvSpPr>
        <p:spPr>
          <a:xfrm>
            <a:off x="700548" y="6510881"/>
            <a:ext cx="2057400" cy="365125"/>
          </a:xfrm>
        </p:spPr>
        <p:txBody>
          <a:bodyPr/>
          <a:lstStyle/>
          <a:p>
            <a:fld id="{DBA824A0-0FC2-ED44-BB37-35F41E19D120}" type="datetime1">
              <a:rPr lang="en-US" smtClean="0"/>
              <a:t>1/30/19</a:t>
            </a:fld>
            <a:endParaRPr lang="en-US"/>
          </a:p>
        </p:txBody>
      </p:sp>
      <p:sp>
        <p:nvSpPr>
          <p:cNvPr id="5" name="Footer Placeholder 4">
            <a:extLst>
              <a:ext uri="{FF2B5EF4-FFF2-40B4-BE49-F238E27FC236}">
                <a16:creationId xmlns:a16="http://schemas.microsoft.com/office/drawing/2014/main" id="{79495E40-26D4-E846-BED9-F3C066AD5B8E}"/>
              </a:ext>
            </a:extLst>
          </p:cNvPr>
          <p:cNvSpPr>
            <a:spLocks noGrp="1"/>
          </p:cNvSpPr>
          <p:nvPr>
            <p:ph type="ftr" sz="quarter" idx="11"/>
          </p:nvPr>
        </p:nvSpPr>
        <p:spPr>
          <a:xfrm>
            <a:off x="3100848" y="6510881"/>
            <a:ext cx="3086100" cy="365125"/>
          </a:xfrm>
        </p:spPr>
        <p:txBody>
          <a:bodyPr/>
          <a:lstStyle/>
          <a:p>
            <a:r>
              <a:rPr lang="en-US"/>
              <a:t>EPS 236</a:t>
            </a:r>
          </a:p>
        </p:txBody>
      </p:sp>
      <p:sp>
        <p:nvSpPr>
          <p:cNvPr id="6" name="Slide Number Placeholder 5">
            <a:extLst>
              <a:ext uri="{FF2B5EF4-FFF2-40B4-BE49-F238E27FC236}">
                <a16:creationId xmlns:a16="http://schemas.microsoft.com/office/drawing/2014/main" id="{B64D1D3B-31E8-4446-9AFC-6E7E1F377AB3}"/>
              </a:ext>
            </a:extLst>
          </p:cNvPr>
          <p:cNvSpPr>
            <a:spLocks noGrp="1"/>
          </p:cNvSpPr>
          <p:nvPr>
            <p:ph type="sldNum" sz="quarter" idx="12"/>
          </p:nvPr>
        </p:nvSpPr>
        <p:spPr>
          <a:xfrm>
            <a:off x="6529848" y="6510881"/>
            <a:ext cx="2057400" cy="365125"/>
          </a:xfrm>
        </p:spPr>
        <p:txBody>
          <a:bodyPr/>
          <a:lstStyle/>
          <a:p>
            <a:fld id="{CD3A2B4A-3F34-F54A-9B5F-22559B4D568D}" type="slidenum">
              <a:rPr lang="en-US" smtClean="0"/>
              <a:t>21</a:t>
            </a:fld>
            <a:endParaRPr lang="en-US"/>
          </a:p>
        </p:txBody>
      </p:sp>
    </p:spTree>
    <p:extLst>
      <p:ext uri="{BB962C8B-B14F-4D97-AF65-F5344CB8AC3E}">
        <p14:creationId xmlns:p14="http://schemas.microsoft.com/office/powerpoint/2010/main" val="1453032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31801"/>
            <a:ext cx="7772400" cy="2857500"/>
          </a:xfrm>
          <a:solidFill>
            <a:schemeClr val="bg1">
              <a:lumMod val="95000"/>
            </a:schemeClr>
          </a:solidFill>
        </p:spPr>
        <p:txBody>
          <a:bodyPr>
            <a:normAutofit fontScale="90000"/>
          </a:bodyPr>
          <a:lstStyle/>
          <a:p>
            <a:r>
              <a:rPr lang="en-US" b="1" dirty="0"/>
              <a:t>3. Analyzing and Modeling </a:t>
            </a:r>
            <a:r>
              <a:rPr lang="en-US" b="1" dirty="0" err="1"/>
              <a:t>Autocorrelated</a:t>
            </a:r>
            <a:r>
              <a:rPr lang="en-US" b="1" dirty="0"/>
              <a:t> Data</a:t>
            </a:r>
            <a:br>
              <a:rPr lang="en-US" b="1" dirty="0"/>
            </a:br>
            <a:endParaRPr lang="en-US" b="1" dirty="0"/>
          </a:p>
        </p:txBody>
      </p:sp>
      <p:sp>
        <p:nvSpPr>
          <p:cNvPr id="3" name="Date Placeholder 2">
            <a:extLst>
              <a:ext uri="{FF2B5EF4-FFF2-40B4-BE49-F238E27FC236}">
                <a16:creationId xmlns:a16="http://schemas.microsoft.com/office/drawing/2014/main" id="{9AFC32C0-731E-114E-BB50-E4C14D9238A5}"/>
              </a:ext>
            </a:extLst>
          </p:cNvPr>
          <p:cNvSpPr>
            <a:spLocks noGrp="1"/>
          </p:cNvSpPr>
          <p:nvPr>
            <p:ph type="dt" sz="half" idx="10"/>
          </p:nvPr>
        </p:nvSpPr>
        <p:spPr/>
        <p:txBody>
          <a:bodyPr/>
          <a:lstStyle/>
          <a:p>
            <a:fld id="{EE8FDD69-F6A4-FA4B-9338-DEBF2ABD33BF}" type="datetime1">
              <a:rPr lang="en-US" smtClean="0"/>
              <a:t>1/30/19</a:t>
            </a:fld>
            <a:endParaRPr lang="en-US"/>
          </a:p>
        </p:txBody>
      </p:sp>
      <p:sp>
        <p:nvSpPr>
          <p:cNvPr id="4" name="Footer Placeholder 3">
            <a:extLst>
              <a:ext uri="{FF2B5EF4-FFF2-40B4-BE49-F238E27FC236}">
                <a16:creationId xmlns:a16="http://schemas.microsoft.com/office/drawing/2014/main" id="{3B5208F5-73B6-E842-9216-486E36B63070}"/>
              </a:ext>
            </a:extLst>
          </p:cNvPr>
          <p:cNvSpPr>
            <a:spLocks noGrp="1"/>
          </p:cNvSpPr>
          <p:nvPr>
            <p:ph type="ftr" sz="quarter" idx="11"/>
          </p:nvPr>
        </p:nvSpPr>
        <p:spPr/>
        <p:txBody>
          <a:bodyPr/>
          <a:lstStyle/>
          <a:p>
            <a:r>
              <a:rPr lang="en-US"/>
              <a:t>EPS 236</a:t>
            </a:r>
          </a:p>
        </p:txBody>
      </p:sp>
      <p:sp>
        <p:nvSpPr>
          <p:cNvPr id="5" name="Slide Number Placeholder 4">
            <a:extLst>
              <a:ext uri="{FF2B5EF4-FFF2-40B4-BE49-F238E27FC236}">
                <a16:creationId xmlns:a16="http://schemas.microsoft.com/office/drawing/2014/main" id="{C2F916EB-FDD8-C841-9833-9947C00F6738}"/>
              </a:ext>
            </a:extLst>
          </p:cNvPr>
          <p:cNvSpPr>
            <a:spLocks noGrp="1"/>
          </p:cNvSpPr>
          <p:nvPr>
            <p:ph type="sldNum" sz="quarter" idx="12"/>
          </p:nvPr>
        </p:nvSpPr>
        <p:spPr/>
        <p:txBody>
          <a:bodyPr/>
          <a:lstStyle/>
          <a:p>
            <a:fld id="{CD3A2B4A-3F34-F54A-9B5F-22559B4D568D}" type="slidenum">
              <a:rPr lang="en-US" smtClean="0"/>
              <a:t>22</a:t>
            </a:fld>
            <a:endParaRPr lang="en-US"/>
          </a:p>
        </p:txBody>
      </p:sp>
    </p:spTree>
    <p:extLst>
      <p:ext uri="{BB962C8B-B14F-4D97-AF65-F5344CB8AC3E}">
        <p14:creationId xmlns:p14="http://schemas.microsoft.com/office/powerpoint/2010/main" val="140355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7365" y="454275"/>
            <a:ext cx="7093214" cy="5693867"/>
          </a:xfrm>
          <a:prstGeom prst="rect">
            <a:avLst/>
          </a:prstGeom>
          <a:noFill/>
        </p:spPr>
        <p:txBody>
          <a:bodyPr wrap="square" rtlCol="0">
            <a:spAutoFit/>
          </a:bodyPr>
          <a:lstStyle/>
          <a:p>
            <a:pPr marL="285750" indent="-285750">
              <a:buFont typeface="Arial"/>
              <a:buChar char="•"/>
            </a:pPr>
            <a:r>
              <a:rPr lang="en-US" sz="2800" dirty="0"/>
              <a:t>What is autocorrelation in a data set, and why is this characteristic so important in analyzing and modeling the data ?</a:t>
            </a:r>
          </a:p>
          <a:p>
            <a:pPr marL="285750" indent="-285750">
              <a:buFont typeface="Arial"/>
              <a:buChar char="•"/>
            </a:pPr>
            <a:endParaRPr lang="en-US" sz="2800" dirty="0"/>
          </a:p>
          <a:p>
            <a:pPr marL="285750" indent="-285750">
              <a:buFont typeface="Arial"/>
              <a:buChar char="•"/>
            </a:pPr>
            <a:r>
              <a:rPr lang="en-US" sz="2800" dirty="0"/>
              <a:t>Brief introduction to time series analysis: autoregressive, moving average filtering of noise as a key element in time series.</a:t>
            </a:r>
          </a:p>
          <a:p>
            <a:pPr marL="285750" indent="-285750">
              <a:buFont typeface="Arial"/>
              <a:buChar char="•"/>
            </a:pPr>
            <a:endParaRPr lang="en-US" sz="2800" dirty="0"/>
          </a:p>
          <a:p>
            <a:pPr marL="285750" indent="-285750">
              <a:buFont typeface="Arial"/>
              <a:buChar char="•"/>
            </a:pPr>
            <a:r>
              <a:rPr lang="en-US" sz="2800" dirty="0"/>
              <a:t>Variance inflation due to autocorrelation of data—”red shifted noise”.</a:t>
            </a:r>
          </a:p>
          <a:p>
            <a:pPr marL="285750" indent="-285750">
              <a:buFont typeface="Arial"/>
              <a:buChar char="•"/>
            </a:pPr>
            <a:endParaRPr lang="en-US" sz="2800" dirty="0"/>
          </a:p>
          <a:p>
            <a:pPr marL="285750" indent="-285750">
              <a:buFont typeface="Arial"/>
              <a:buChar char="•"/>
            </a:pPr>
            <a:r>
              <a:rPr lang="en-US" sz="2800" dirty="0"/>
              <a:t>Using </a:t>
            </a:r>
            <a:r>
              <a:rPr lang="en-US" sz="2800" dirty="0" err="1"/>
              <a:t>arima</a:t>
            </a:r>
            <a:r>
              <a:rPr lang="en-US" sz="2800" dirty="0"/>
              <a:t> models to extract underlying trends and signals from </a:t>
            </a:r>
            <a:r>
              <a:rPr lang="en-US" sz="2800" dirty="0" err="1"/>
              <a:t>autocorrelated</a:t>
            </a:r>
            <a:r>
              <a:rPr lang="en-US" sz="2800" dirty="0"/>
              <a:t> data.</a:t>
            </a:r>
          </a:p>
        </p:txBody>
      </p:sp>
      <p:sp>
        <p:nvSpPr>
          <p:cNvPr id="2" name="Date Placeholder 1">
            <a:extLst>
              <a:ext uri="{FF2B5EF4-FFF2-40B4-BE49-F238E27FC236}">
                <a16:creationId xmlns:a16="http://schemas.microsoft.com/office/drawing/2014/main" id="{42CDB638-E8A7-D743-88CE-159ED9F87B6B}"/>
              </a:ext>
            </a:extLst>
          </p:cNvPr>
          <p:cNvSpPr>
            <a:spLocks noGrp="1"/>
          </p:cNvSpPr>
          <p:nvPr>
            <p:ph type="dt" sz="half" idx="10"/>
          </p:nvPr>
        </p:nvSpPr>
        <p:spPr/>
        <p:txBody>
          <a:bodyPr/>
          <a:lstStyle/>
          <a:p>
            <a:fld id="{4042F0EB-C53D-A644-ABA2-E1965546F599}" type="datetime1">
              <a:rPr lang="en-US" smtClean="0"/>
              <a:t>1/30/19</a:t>
            </a:fld>
            <a:endParaRPr lang="en-US"/>
          </a:p>
        </p:txBody>
      </p:sp>
      <p:sp>
        <p:nvSpPr>
          <p:cNvPr id="3" name="Footer Placeholder 2">
            <a:extLst>
              <a:ext uri="{FF2B5EF4-FFF2-40B4-BE49-F238E27FC236}">
                <a16:creationId xmlns:a16="http://schemas.microsoft.com/office/drawing/2014/main" id="{528A7E98-1A81-4048-AB08-88B7A5A92867}"/>
              </a:ext>
            </a:extLst>
          </p:cNvPr>
          <p:cNvSpPr>
            <a:spLocks noGrp="1"/>
          </p:cNvSpPr>
          <p:nvPr>
            <p:ph type="ftr" sz="quarter" idx="11"/>
          </p:nvPr>
        </p:nvSpPr>
        <p:spPr/>
        <p:txBody>
          <a:bodyPr/>
          <a:lstStyle/>
          <a:p>
            <a:r>
              <a:rPr lang="en-US"/>
              <a:t>EPS 236</a:t>
            </a:r>
          </a:p>
        </p:txBody>
      </p:sp>
      <p:sp>
        <p:nvSpPr>
          <p:cNvPr id="5" name="Slide Number Placeholder 4">
            <a:extLst>
              <a:ext uri="{FF2B5EF4-FFF2-40B4-BE49-F238E27FC236}">
                <a16:creationId xmlns:a16="http://schemas.microsoft.com/office/drawing/2014/main" id="{0AE232DC-FD7C-A646-ABF8-70D9D58CDAD0}"/>
              </a:ext>
            </a:extLst>
          </p:cNvPr>
          <p:cNvSpPr>
            <a:spLocks noGrp="1"/>
          </p:cNvSpPr>
          <p:nvPr>
            <p:ph type="sldNum" sz="quarter" idx="12"/>
          </p:nvPr>
        </p:nvSpPr>
        <p:spPr/>
        <p:txBody>
          <a:bodyPr/>
          <a:lstStyle/>
          <a:p>
            <a:fld id="{CD3A2B4A-3F34-F54A-9B5F-22559B4D568D}" type="slidenum">
              <a:rPr lang="en-US" smtClean="0"/>
              <a:t>23</a:t>
            </a:fld>
            <a:endParaRPr lang="en-US"/>
          </a:p>
        </p:txBody>
      </p:sp>
    </p:spTree>
    <p:extLst>
      <p:ext uri="{BB962C8B-B14F-4D97-AF65-F5344CB8AC3E}">
        <p14:creationId xmlns:p14="http://schemas.microsoft.com/office/powerpoint/2010/main" val="1016079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8877"/>
            <a:ext cx="9143999" cy="584775"/>
          </a:xfrm>
          <a:prstGeom prst="rect">
            <a:avLst/>
          </a:prstGeom>
          <a:solidFill>
            <a:schemeClr val="bg1">
              <a:lumMod val="95000"/>
            </a:schemeClr>
          </a:solidFill>
        </p:spPr>
        <p:txBody>
          <a:bodyPr wrap="square" rtlCol="0">
            <a:spAutoFit/>
          </a:bodyPr>
          <a:lstStyle/>
          <a:p>
            <a:pPr algn="ctr"/>
            <a:r>
              <a:rPr lang="en-US" sz="3200" b="1"/>
              <a:t>3. </a:t>
            </a:r>
            <a:r>
              <a:rPr lang="en-US" sz="3200" b="1" dirty="0"/>
              <a:t>First-order autoregressive (Markov) processes</a:t>
            </a:r>
          </a:p>
        </p:txBody>
      </p:sp>
      <p:sp>
        <p:nvSpPr>
          <p:cNvPr id="3" name="TextBox 2"/>
          <p:cNvSpPr txBox="1"/>
          <p:nvPr/>
        </p:nvSpPr>
        <p:spPr>
          <a:xfrm>
            <a:off x="105833" y="656166"/>
            <a:ext cx="8942917" cy="338554"/>
          </a:xfrm>
          <a:prstGeom prst="rect">
            <a:avLst/>
          </a:prstGeom>
          <a:noFill/>
        </p:spPr>
        <p:txBody>
          <a:bodyPr wrap="square" rtlCol="0">
            <a:spAutoFit/>
          </a:bodyPr>
          <a:lstStyle/>
          <a:p>
            <a:r>
              <a:rPr lang="en-US" sz="1600" b="1" dirty="0">
                <a:latin typeface="Arial Narrow"/>
                <a:cs typeface="Arial Narrow"/>
              </a:rPr>
              <a:t>Box, G. E. P., Jenkins, G. M., &amp; </a:t>
            </a:r>
            <a:r>
              <a:rPr lang="en-US" sz="1600" b="1" dirty="0" err="1">
                <a:latin typeface="Arial Narrow"/>
                <a:cs typeface="Arial Narrow"/>
              </a:rPr>
              <a:t>Reinsel</a:t>
            </a:r>
            <a:r>
              <a:rPr lang="en-US" sz="1600" b="1" dirty="0">
                <a:latin typeface="Arial Narrow"/>
                <a:cs typeface="Arial Narrow"/>
              </a:rPr>
              <a:t>, G. C., “Time Series Analysis: Forecasting and Control” </a:t>
            </a:r>
            <a:r>
              <a:rPr lang="en-US" sz="1600" dirty="0">
                <a:latin typeface="Arial Narrow"/>
                <a:cs typeface="Arial Narrow"/>
              </a:rPr>
              <a:t>(Pearson, 1994</a:t>
            </a:r>
            <a:r>
              <a:rPr lang="en-US" sz="1600" b="1" dirty="0">
                <a:latin typeface="Arial Narrow"/>
                <a:cs typeface="Arial Narrow"/>
              </a:rPr>
              <a:t>).</a:t>
            </a:r>
          </a:p>
        </p:txBody>
      </p:sp>
      <p:sp>
        <p:nvSpPr>
          <p:cNvPr id="4" name="TextBox 3"/>
          <p:cNvSpPr txBox="1"/>
          <p:nvPr/>
        </p:nvSpPr>
        <p:spPr>
          <a:xfrm>
            <a:off x="243417" y="1079499"/>
            <a:ext cx="8593666" cy="2995692"/>
          </a:xfrm>
          <a:prstGeom prst="rect">
            <a:avLst/>
          </a:prstGeom>
          <a:noFill/>
          <a:ln w="28575" cmpd="sng">
            <a:solidFill>
              <a:srgbClr val="0000FF"/>
            </a:solidFill>
          </a:ln>
        </p:spPr>
        <p:txBody>
          <a:bodyPr wrap="square" rtlCol="0">
            <a:spAutoFit/>
          </a:bodyPr>
          <a:lstStyle/>
          <a:p>
            <a:r>
              <a:rPr lang="en-US" sz="2800" u="sng" dirty="0"/>
              <a:t>Autoregressive Process</a:t>
            </a:r>
            <a:r>
              <a:rPr lang="en-US" sz="2800" dirty="0"/>
              <a:t> (value at time t depends on previous value plus a random forcing):</a:t>
            </a:r>
          </a:p>
          <a:p>
            <a:endParaRPr lang="en-US" sz="800" dirty="0"/>
          </a:p>
          <a:p>
            <a:r>
              <a:rPr lang="en-US" sz="2800" dirty="0"/>
              <a:t>Definition: </a:t>
            </a:r>
            <a:r>
              <a:rPr lang="en-US" sz="2800" b="1" dirty="0" err="1"/>
              <a:t>z</a:t>
            </a:r>
            <a:r>
              <a:rPr lang="en-US" sz="2800" b="1" baseline="-25000" dirty="0" err="1"/>
              <a:t>t</a:t>
            </a:r>
            <a:r>
              <a:rPr lang="en-US" sz="2800" b="1" dirty="0"/>
              <a:t> = ϕ</a:t>
            </a:r>
            <a:r>
              <a:rPr lang="en-US" sz="2800" b="1" baseline="-25000" dirty="0"/>
              <a:t>1</a:t>
            </a:r>
            <a:r>
              <a:rPr lang="en-US" sz="2800" b="1" dirty="0"/>
              <a:t> z</a:t>
            </a:r>
            <a:r>
              <a:rPr lang="en-US" sz="2800" b="1" baseline="-25000" dirty="0"/>
              <a:t>t-1</a:t>
            </a:r>
            <a:r>
              <a:rPr lang="en-US" sz="2800" b="1" dirty="0"/>
              <a:t> + a</a:t>
            </a:r>
            <a:r>
              <a:rPr lang="en-US" sz="2800" b="1" baseline="-25000" dirty="0"/>
              <a:t>t</a:t>
            </a:r>
            <a:r>
              <a:rPr lang="en-US" sz="2800" b="1" dirty="0"/>
              <a:t>   </a:t>
            </a:r>
            <a:r>
              <a:rPr lang="en-US" sz="2800" dirty="0"/>
              <a:t>        </a:t>
            </a:r>
          </a:p>
          <a:p>
            <a:endParaRPr lang="en-US" sz="800" dirty="0"/>
          </a:p>
          <a:p>
            <a:r>
              <a:rPr lang="en-US" sz="2800" b="1" dirty="0"/>
              <a:t>z</a:t>
            </a:r>
            <a:r>
              <a:rPr lang="en-US" sz="2800" dirty="0"/>
              <a:t>: observed data; t time (discrete, evenly spaced); </a:t>
            </a:r>
            <a:r>
              <a:rPr lang="en-US" sz="2800" b="1" dirty="0"/>
              <a:t>a</a:t>
            </a:r>
            <a:r>
              <a:rPr lang="en-US" sz="2800" dirty="0"/>
              <a:t> random “shocks”; </a:t>
            </a:r>
            <a:r>
              <a:rPr lang="en-US" sz="2800" b="1" dirty="0"/>
              <a:t>ϕ</a:t>
            </a:r>
            <a:r>
              <a:rPr lang="en-US" sz="2800" baseline="-25000" dirty="0"/>
              <a:t>1</a:t>
            </a:r>
            <a:r>
              <a:rPr lang="en-US" sz="2800" dirty="0"/>
              <a:t> autoregressive parameter (above is </a:t>
            </a:r>
            <a:r>
              <a:rPr lang="en-US" sz="2800" dirty="0" err="1"/>
              <a:t>ar</a:t>
            </a:r>
            <a:r>
              <a:rPr lang="en-US" sz="2800" dirty="0"/>
              <a:t>(1) process; note zero mean</a:t>
            </a:r>
            <a:r>
              <a:rPr lang="is-IS" sz="2800" dirty="0"/>
              <a:t>…</a:t>
            </a:r>
            <a:r>
              <a:rPr lang="en-US" sz="2800" dirty="0"/>
              <a:t>)</a:t>
            </a:r>
            <a:endParaRPr lang="en-US" sz="2800" baseline="-25000" dirty="0"/>
          </a:p>
          <a:p>
            <a:endParaRPr lang="en-US" sz="800" baseline="-25000" dirty="0"/>
          </a:p>
        </p:txBody>
      </p:sp>
      <p:sp>
        <p:nvSpPr>
          <p:cNvPr id="10" name="TextBox 9"/>
          <p:cNvSpPr txBox="1"/>
          <p:nvPr/>
        </p:nvSpPr>
        <p:spPr>
          <a:xfrm>
            <a:off x="243417" y="4447117"/>
            <a:ext cx="8593666" cy="2246769"/>
          </a:xfrm>
          <a:prstGeom prst="rect">
            <a:avLst/>
          </a:prstGeom>
          <a:noFill/>
          <a:ln w="28575" cmpd="sng">
            <a:solidFill>
              <a:srgbClr val="0000FF"/>
            </a:solidFill>
          </a:ln>
        </p:spPr>
        <p:txBody>
          <a:bodyPr wrap="square" rtlCol="0">
            <a:spAutoFit/>
          </a:bodyPr>
          <a:lstStyle/>
          <a:p>
            <a:r>
              <a:rPr lang="en-US" sz="2800" b="1" dirty="0"/>
              <a:t>Correlation function</a:t>
            </a:r>
            <a:r>
              <a:rPr lang="en-US" sz="2800" dirty="0"/>
              <a:t> for lag k:  </a:t>
            </a:r>
            <a:r>
              <a:rPr lang="en-US" sz="2800" dirty="0" err="1"/>
              <a:t>ρ</a:t>
            </a:r>
            <a:r>
              <a:rPr lang="en-US" sz="2800" baseline="-25000" dirty="0" err="1"/>
              <a:t>k</a:t>
            </a:r>
            <a:r>
              <a:rPr lang="en-US" sz="2800" dirty="0"/>
              <a:t> = φ</a:t>
            </a:r>
            <a:r>
              <a:rPr lang="en-US" sz="2800" baseline="-25000" dirty="0"/>
              <a:t>1</a:t>
            </a:r>
            <a:r>
              <a:rPr lang="en-US" sz="2800" dirty="0"/>
              <a:t> ρ</a:t>
            </a:r>
            <a:r>
              <a:rPr lang="en-US" sz="2800" baseline="-25000" dirty="0"/>
              <a:t>k-1</a:t>
            </a:r>
            <a:r>
              <a:rPr lang="en-US" sz="2800" dirty="0"/>
              <a:t>   </a:t>
            </a:r>
            <a:r>
              <a:rPr lang="en-US" sz="2800" dirty="0">
                <a:sym typeface="Wingdings"/>
              </a:rPr>
              <a:t> </a:t>
            </a:r>
            <a:r>
              <a:rPr lang="en-US" sz="2800" dirty="0" err="1"/>
              <a:t>ρ</a:t>
            </a:r>
            <a:r>
              <a:rPr lang="en-US" sz="2800" baseline="-25000" dirty="0" err="1"/>
              <a:t>k</a:t>
            </a:r>
            <a:r>
              <a:rPr lang="en-US" sz="2800" dirty="0"/>
              <a:t> = φ</a:t>
            </a:r>
            <a:r>
              <a:rPr lang="en-US" sz="2800" baseline="-25000" dirty="0"/>
              <a:t>1</a:t>
            </a:r>
            <a:r>
              <a:rPr lang="en-US" sz="2800" baseline="30000" dirty="0"/>
              <a:t>k    </a:t>
            </a:r>
            <a:r>
              <a:rPr lang="en-US" sz="2800" dirty="0"/>
              <a:t>(decays exponentially, </a:t>
            </a:r>
            <a:r>
              <a:rPr lang="en-US" sz="2800" dirty="0" err="1"/>
              <a:t>osc</a:t>
            </a:r>
            <a:r>
              <a:rPr lang="en-US" sz="2800" dirty="0"/>
              <a:t> if </a:t>
            </a:r>
            <a:r>
              <a:rPr lang="en-US" sz="2800" dirty="0" err="1"/>
              <a:t>φ</a:t>
            </a:r>
            <a:r>
              <a:rPr lang="en-US" sz="2800" dirty="0"/>
              <a:t> &lt;0)</a:t>
            </a:r>
          </a:p>
          <a:p>
            <a:endParaRPr lang="en-US" sz="2800" dirty="0"/>
          </a:p>
          <a:p>
            <a:r>
              <a:rPr lang="en-US" sz="2800" dirty="0"/>
              <a:t>If E[a</a:t>
            </a:r>
            <a:r>
              <a:rPr lang="en-US" sz="2800" baseline="-25000" dirty="0"/>
              <a:t>t</a:t>
            </a:r>
            <a:r>
              <a:rPr lang="en-US" sz="2800" baseline="30000" dirty="0"/>
              <a:t>2</a:t>
            </a:r>
            <a:r>
              <a:rPr lang="en-US" sz="2800" dirty="0"/>
              <a:t>] = σ</a:t>
            </a:r>
            <a:r>
              <a:rPr lang="en-US" sz="2800" baseline="-25000" dirty="0"/>
              <a:t>a</a:t>
            </a:r>
            <a:r>
              <a:rPr lang="en-US" sz="2800" baseline="30000" dirty="0"/>
              <a:t>2</a:t>
            </a:r>
            <a:r>
              <a:rPr lang="en-US" sz="2800" dirty="0"/>
              <a:t> , E[z</a:t>
            </a:r>
            <a:r>
              <a:rPr lang="en-US" sz="2800" baseline="-25000" dirty="0"/>
              <a:t>t</a:t>
            </a:r>
            <a:r>
              <a:rPr lang="en-US" sz="2800" baseline="30000" dirty="0"/>
              <a:t>2</a:t>
            </a:r>
            <a:r>
              <a:rPr lang="en-US" sz="2800" dirty="0"/>
              <a:t>] = σ</a:t>
            </a:r>
            <a:r>
              <a:rPr lang="en-US" sz="2800" baseline="-25000" dirty="0"/>
              <a:t>z</a:t>
            </a:r>
            <a:r>
              <a:rPr lang="en-US" sz="2800" baseline="30000" dirty="0"/>
              <a:t>2</a:t>
            </a:r>
            <a:r>
              <a:rPr lang="en-US" sz="2800" dirty="0"/>
              <a:t> = σ</a:t>
            </a:r>
            <a:r>
              <a:rPr lang="en-US" sz="2800" baseline="-25000" dirty="0"/>
              <a:t>a</a:t>
            </a:r>
            <a:r>
              <a:rPr lang="en-US" sz="2800" baseline="30000" dirty="0"/>
              <a:t>2</a:t>
            </a:r>
            <a:r>
              <a:rPr lang="en-US" sz="2800" dirty="0"/>
              <a:t>/(1 – ρ</a:t>
            </a:r>
            <a:r>
              <a:rPr lang="en-US" sz="2800" baseline="-25000" dirty="0"/>
              <a:t>1</a:t>
            </a:r>
            <a:r>
              <a:rPr lang="en-US" sz="2800" dirty="0"/>
              <a:t>φ</a:t>
            </a:r>
            <a:r>
              <a:rPr lang="en-US" sz="2800" baseline="-25000" dirty="0"/>
              <a:t>1</a:t>
            </a:r>
            <a:r>
              <a:rPr lang="en-US" sz="2800" dirty="0"/>
              <a:t>) = 1/(1 – φ</a:t>
            </a:r>
            <a:r>
              <a:rPr lang="en-US" sz="2800" baseline="-25000" dirty="0"/>
              <a:t>1</a:t>
            </a:r>
            <a:r>
              <a:rPr lang="en-US" sz="2800" baseline="30000" dirty="0"/>
              <a:t>2</a:t>
            </a:r>
            <a:r>
              <a:rPr lang="en-US" sz="2800" dirty="0"/>
              <a:t>)  : </a:t>
            </a:r>
            <a:r>
              <a:rPr lang="en-US" sz="2800" i="1" dirty="0"/>
              <a:t> </a:t>
            </a:r>
            <a:r>
              <a:rPr lang="en-US" sz="2800" b="1" i="1" dirty="0">
                <a:solidFill>
                  <a:srgbClr val="FF0000"/>
                </a:solidFill>
              </a:rPr>
              <a:t>Variance</a:t>
            </a:r>
            <a:r>
              <a:rPr lang="en-US" sz="2800" i="1" dirty="0">
                <a:solidFill>
                  <a:srgbClr val="FF0000"/>
                </a:solidFill>
              </a:rPr>
              <a:t> increased by 1/(1 – φ</a:t>
            </a:r>
            <a:r>
              <a:rPr lang="en-US" sz="2800" i="1" baseline="-25000" dirty="0">
                <a:solidFill>
                  <a:srgbClr val="FF0000"/>
                </a:solidFill>
              </a:rPr>
              <a:t>1</a:t>
            </a:r>
            <a:r>
              <a:rPr lang="en-US" sz="2800" i="1" baseline="30000" dirty="0">
                <a:solidFill>
                  <a:srgbClr val="FF0000"/>
                </a:solidFill>
              </a:rPr>
              <a:t>2</a:t>
            </a:r>
            <a:r>
              <a:rPr lang="en-US" sz="2800" i="1" dirty="0">
                <a:solidFill>
                  <a:srgbClr val="FF0000"/>
                </a:solidFill>
              </a:rPr>
              <a:t>) compared to forcing !!!</a:t>
            </a:r>
            <a:endParaRPr lang="en-US" sz="2800" i="1" baseline="30000" dirty="0">
              <a:solidFill>
                <a:srgbClr val="FF0000"/>
              </a:solidFill>
            </a:endParaRPr>
          </a:p>
        </p:txBody>
      </p:sp>
      <p:sp>
        <p:nvSpPr>
          <p:cNvPr id="5" name="Date Placeholder 4">
            <a:extLst>
              <a:ext uri="{FF2B5EF4-FFF2-40B4-BE49-F238E27FC236}">
                <a16:creationId xmlns:a16="http://schemas.microsoft.com/office/drawing/2014/main" id="{15EBD85A-C303-1149-80C2-026D4A781701}"/>
              </a:ext>
            </a:extLst>
          </p:cNvPr>
          <p:cNvSpPr>
            <a:spLocks noGrp="1"/>
          </p:cNvSpPr>
          <p:nvPr>
            <p:ph type="dt" sz="half" idx="10"/>
          </p:nvPr>
        </p:nvSpPr>
        <p:spPr/>
        <p:txBody>
          <a:bodyPr/>
          <a:lstStyle/>
          <a:p>
            <a:fld id="{7485F3BB-425F-4748-9A20-4BB804C376B1}" type="datetime1">
              <a:rPr lang="en-US" smtClean="0"/>
              <a:t>1/30/19</a:t>
            </a:fld>
            <a:endParaRPr lang="en-US"/>
          </a:p>
        </p:txBody>
      </p:sp>
      <p:sp>
        <p:nvSpPr>
          <p:cNvPr id="6" name="Footer Placeholder 5">
            <a:extLst>
              <a:ext uri="{FF2B5EF4-FFF2-40B4-BE49-F238E27FC236}">
                <a16:creationId xmlns:a16="http://schemas.microsoft.com/office/drawing/2014/main" id="{C562C308-FB99-F740-BE3A-9D133CC152D0}"/>
              </a:ext>
            </a:extLst>
          </p:cNvPr>
          <p:cNvSpPr>
            <a:spLocks noGrp="1"/>
          </p:cNvSpPr>
          <p:nvPr>
            <p:ph type="ftr" sz="quarter" idx="11"/>
          </p:nvPr>
        </p:nvSpPr>
        <p:spPr/>
        <p:txBody>
          <a:bodyPr/>
          <a:lstStyle/>
          <a:p>
            <a:r>
              <a:rPr lang="en-US"/>
              <a:t>EPS 236</a:t>
            </a:r>
          </a:p>
        </p:txBody>
      </p:sp>
      <p:sp>
        <p:nvSpPr>
          <p:cNvPr id="7" name="Slide Number Placeholder 6">
            <a:extLst>
              <a:ext uri="{FF2B5EF4-FFF2-40B4-BE49-F238E27FC236}">
                <a16:creationId xmlns:a16="http://schemas.microsoft.com/office/drawing/2014/main" id="{DEB7CE74-C76D-E542-B7C7-548849BABCEB}"/>
              </a:ext>
            </a:extLst>
          </p:cNvPr>
          <p:cNvSpPr>
            <a:spLocks noGrp="1"/>
          </p:cNvSpPr>
          <p:nvPr>
            <p:ph type="sldNum" sz="quarter" idx="12"/>
          </p:nvPr>
        </p:nvSpPr>
        <p:spPr/>
        <p:txBody>
          <a:bodyPr/>
          <a:lstStyle/>
          <a:p>
            <a:fld id="{CD3A2B4A-3F34-F54A-9B5F-22559B4D568D}" type="slidenum">
              <a:rPr lang="en-US" smtClean="0"/>
              <a:t>24</a:t>
            </a:fld>
            <a:endParaRPr lang="en-US"/>
          </a:p>
        </p:txBody>
      </p:sp>
    </p:spTree>
    <p:extLst>
      <p:ext uri="{BB962C8B-B14F-4D97-AF65-F5344CB8AC3E}">
        <p14:creationId xmlns:p14="http://schemas.microsoft.com/office/powerpoint/2010/main" val="455825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autocorrelated_noise.png"/>
          <p:cNvPicPr>
            <a:picLocks noChangeAspect="1"/>
          </p:cNvPicPr>
          <p:nvPr/>
        </p:nvPicPr>
        <p:blipFill rotWithShape="1">
          <a:blip r:embed="rId3">
            <a:extLst>
              <a:ext uri="{28A0092B-C50C-407E-A947-70E740481C1C}">
                <a14:useLocalDpi xmlns:a14="http://schemas.microsoft.com/office/drawing/2010/main" val="0"/>
              </a:ext>
            </a:extLst>
          </a:blip>
          <a:srcRect l="4693"/>
          <a:stretch/>
        </p:blipFill>
        <p:spPr>
          <a:xfrm>
            <a:off x="4646210" y="1021115"/>
            <a:ext cx="4497790" cy="4719266"/>
          </a:xfrm>
          <a:prstGeom prst="rect">
            <a:avLst/>
          </a:prstGeom>
        </p:spPr>
      </p:pic>
      <p:pic>
        <p:nvPicPr>
          <p:cNvPr id="3" name="Picture 2" descr="Fig.noise_a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07" y="2064884"/>
            <a:ext cx="4759817" cy="2550133"/>
          </a:xfrm>
          <a:prstGeom prst="rect">
            <a:avLst/>
          </a:prstGeom>
        </p:spPr>
      </p:pic>
      <p:sp>
        <p:nvSpPr>
          <p:cNvPr id="4" name="TextBox 3"/>
          <p:cNvSpPr txBox="1"/>
          <p:nvPr/>
        </p:nvSpPr>
        <p:spPr>
          <a:xfrm>
            <a:off x="4357112" y="3025057"/>
            <a:ext cx="206498" cy="369332"/>
          </a:xfrm>
          <a:prstGeom prst="rect">
            <a:avLst/>
          </a:prstGeom>
          <a:noFill/>
        </p:spPr>
        <p:txBody>
          <a:bodyPr wrap="square" rtlCol="0">
            <a:spAutoFit/>
          </a:bodyPr>
          <a:lstStyle/>
          <a:p>
            <a:r>
              <a:rPr lang="en-US" dirty="0">
                <a:latin typeface="Wingdings"/>
                <a:ea typeface="Wingdings"/>
                <a:cs typeface="Wingdings"/>
                <a:sym typeface="Wingdings"/>
              </a:rPr>
              <a:t></a:t>
            </a:r>
            <a:endParaRPr lang="en-US" dirty="0"/>
          </a:p>
        </p:txBody>
      </p:sp>
      <p:sp>
        <p:nvSpPr>
          <p:cNvPr id="5" name="TextBox 4"/>
          <p:cNvSpPr txBox="1"/>
          <p:nvPr/>
        </p:nvSpPr>
        <p:spPr>
          <a:xfrm>
            <a:off x="1476462" y="1940992"/>
            <a:ext cx="1724261" cy="369332"/>
          </a:xfrm>
          <a:prstGeom prst="rect">
            <a:avLst/>
          </a:prstGeom>
          <a:noFill/>
        </p:spPr>
        <p:txBody>
          <a:bodyPr wrap="square" rtlCol="0">
            <a:spAutoFit/>
          </a:bodyPr>
          <a:lstStyle/>
          <a:p>
            <a:r>
              <a:rPr lang="en-US" dirty="0"/>
              <a:t>a = </a:t>
            </a:r>
            <a:r>
              <a:rPr lang="en-US" dirty="0" err="1"/>
              <a:t>rnorm</a:t>
            </a:r>
            <a:r>
              <a:rPr lang="en-US" dirty="0"/>
              <a:t>(1000)</a:t>
            </a:r>
          </a:p>
        </p:txBody>
      </p:sp>
      <p:sp>
        <p:nvSpPr>
          <p:cNvPr id="6" name="TextBox 5"/>
          <p:cNvSpPr txBox="1"/>
          <p:nvPr/>
        </p:nvSpPr>
        <p:spPr>
          <a:xfrm>
            <a:off x="5781951" y="609141"/>
            <a:ext cx="2560578" cy="369332"/>
          </a:xfrm>
          <a:prstGeom prst="rect">
            <a:avLst/>
          </a:prstGeom>
          <a:noFill/>
        </p:spPr>
        <p:txBody>
          <a:bodyPr wrap="square" rtlCol="0">
            <a:spAutoFit/>
          </a:bodyPr>
          <a:lstStyle/>
          <a:p>
            <a:r>
              <a:rPr lang="en-US" b="1" dirty="0" err="1">
                <a:solidFill>
                  <a:srgbClr val="FF0000"/>
                </a:solidFill>
              </a:rPr>
              <a:t>φ</a:t>
            </a:r>
            <a:r>
              <a:rPr lang="en-US" b="1" dirty="0">
                <a:solidFill>
                  <a:srgbClr val="FF0000"/>
                </a:solidFill>
              </a:rPr>
              <a:t>= 0.905    (</a:t>
            </a:r>
            <a:r>
              <a:rPr lang="en-US" b="1" dirty="0" err="1">
                <a:solidFill>
                  <a:srgbClr val="FF0000"/>
                </a:solidFill>
              </a:rPr>
              <a:t>τ</a:t>
            </a:r>
            <a:r>
              <a:rPr lang="en-US" b="1" baseline="-25000" dirty="0" err="1">
                <a:solidFill>
                  <a:srgbClr val="FF0000"/>
                </a:solidFill>
              </a:rPr>
              <a:t>decay</a:t>
            </a:r>
            <a:r>
              <a:rPr lang="en-US" b="1" dirty="0">
                <a:solidFill>
                  <a:srgbClr val="FF0000"/>
                </a:solidFill>
              </a:rPr>
              <a:t>=10)</a:t>
            </a:r>
          </a:p>
        </p:txBody>
      </p:sp>
      <p:sp>
        <p:nvSpPr>
          <p:cNvPr id="7" name="TextBox 6"/>
          <p:cNvSpPr txBox="1"/>
          <p:nvPr/>
        </p:nvSpPr>
        <p:spPr>
          <a:xfrm>
            <a:off x="-7690" y="105469"/>
            <a:ext cx="9151690" cy="523220"/>
          </a:xfrm>
          <a:prstGeom prst="rect">
            <a:avLst/>
          </a:prstGeom>
          <a:noFill/>
        </p:spPr>
        <p:txBody>
          <a:bodyPr wrap="square" rtlCol="0">
            <a:spAutoFit/>
          </a:bodyPr>
          <a:lstStyle/>
          <a:p>
            <a:r>
              <a:rPr lang="en-US" sz="2800" b="1" dirty="0"/>
              <a:t>Random impulses with autocorrelation </a:t>
            </a:r>
            <a:r>
              <a:rPr lang="en-US" sz="2800" b="1" dirty="0">
                <a:sym typeface="Wingdings"/>
              </a:rPr>
              <a:t></a:t>
            </a:r>
            <a:r>
              <a:rPr lang="en-US" sz="2800" b="1" dirty="0"/>
              <a:t> </a:t>
            </a:r>
            <a:r>
              <a:rPr lang="en-US" sz="2800" b="1" u="sng" dirty="0"/>
              <a:t>variance inflation</a:t>
            </a:r>
            <a:endParaRPr lang="en-US" sz="2800" b="1" dirty="0"/>
          </a:p>
        </p:txBody>
      </p:sp>
      <p:sp>
        <p:nvSpPr>
          <p:cNvPr id="8" name="TextBox 7"/>
          <p:cNvSpPr txBox="1"/>
          <p:nvPr/>
        </p:nvSpPr>
        <p:spPr>
          <a:xfrm>
            <a:off x="3200723" y="1125362"/>
            <a:ext cx="2064462" cy="369332"/>
          </a:xfrm>
          <a:prstGeom prst="rect">
            <a:avLst/>
          </a:prstGeom>
          <a:noFill/>
        </p:spPr>
        <p:txBody>
          <a:bodyPr wrap="none" rtlCol="0">
            <a:spAutoFit/>
          </a:bodyPr>
          <a:lstStyle/>
          <a:p>
            <a:r>
              <a:rPr lang="en-US" dirty="0"/>
              <a:t>YY[</a:t>
            </a:r>
            <a:r>
              <a:rPr lang="en-US" dirty="0" err="1"/>
              <a:t>i</a:t>
            </a:r>
            <a:r>
              <a:rPr lang="en-US" dirty="0"/>
              <a:t>]=a[</a:t>
            </a:r>
            <a:r>
              <a:rPr lang="en-US" dirty="0" err="1"/>
              <a:t>i</a:t>
            </a:r>
            <a:r>
              <a:rPr lang="en-US" dirty="0"/>
              <a:t>]+ </a:t>
            </a:r>
            <a:r>
              <a:rPr lang="en-US" dirty="0" err="1"/>
              <a:t>ϕ</a:t>
            </a:r>
            <a:r>
              <a:rPr lang="en-US" dirty="0"/>
              <a:t>*YY[i-1]</a:t>
            </a:r>
          </a:p>
        </p:txBody>
      </p:sp>
      <p:cxnSp>
        <p:nvCxnSpPr>
          <p:cNvPr id="10" name="Straight Arrow Connector 9"/>
          <p:cNvCxnSpPr>
            <a:stCxn id="5" idx="0"/>
            <a:endCxn id="8" idx="1"/>
          </p:cNvCxnSpPr>
          <p:nvPr/>
        </p:nvCxnSpPr>
        <p:spPr>
          <a:xfrm flipV="1">
            <a:off x="2338593" y="1310028"/>
            <a:ext cx="862130" cy="6309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3"/>
          </p:cNvCxnSpPr>
          <p:nvPr/>
        </p:nvCxnSpPr>
        <p:spPr>
          <a:xfrm>
            <a:off x="5265185" y="1310028"/>
            <a:ext cx="165719" cy="7833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110469" y="5742233"/>
            <a:ext cx="5033531" cy="461665"/>
          </a:xfrm>
          <a:prstGeom prst="rect">
            <a:avLst/>
          </a:prstGeom>
          <a:noFill/>
        </p:spPr>
        <p:txBody>
          <a:bodyPr wrap="square" rtlCol="0">
            <a:spAutoFit/>
          </a:bodyPr>
          <a:lstStyle/>
          <a:p>
            <a:r>
              <a:rPr lang="en-US" sz="2400" dirty="0"/>
              <a:t>Autoregressive </a:t>
            </a:r>
            <a:r>
              <a:rPr lang="en-US" sz="2400" dirty="0" err="1"/>
              <a:t>Ar</a:t>
            </a:r>
            <a:r>
              <a:rPr lang="en-US" sz="2400" dirty="0"/>
              <a:t>(1) &lt;first order…&gt;</a:t>
            </a:r>
          </a:p>
        </p:txBody>
      </p:sp>
      <p:sp>
        <p:nvSpPr>
          <p:cNvPr id="9" name="TextBox 8"/>
          <p:cNvSpPr txBox="1"/>
          <p:nvPr/>
        </p:nvSpPr>
        <p:spPr>
          <a:xfrm>
            <a:off x="5594934" y="1135945"/>
            <a:ext cx="3377117" cy="461665"/>
          </a:xfrm>
          <a:prstGeom prst="rect">
            <a:avLst/>
          </a:prstGeom>
          <a:solidFill>
            <a:schemeClr val="bg1"/>
          </a:solidFill>
        </p:spPr>
        <p:txBody>
          <a:bodyPr wrap="square" rtlCol="0">
            <a:spAutoFit/>
          </a:bodyPr>
          <a:lstStyle/>
          <a:p>
            <a:r>
              <a:rPr lang="en-US" sz="2400" b="1" dirty="0">
                <a:solidFill>
                  <a:srgbClr val="FF0000"/>
                </a:solidFill>
              </a:rPr>
              <a:t>1/(1 - φ</a:t>
            </a:r>
            <a:r>
              <a:rPr lang="en-US" sz="2400" b="1" baseline="30000" dirty="0">
                <a:solidFill>
                  <a:srgbClr val="FF0000"/>
                </a:solidFill>
              </a:rPr>
              <a:t>2</a:t>
            </a:r>
            <a:r>
              <a:rPr lang="en-US" sz="2400" b="1" dirty="0">
                <a:solidFill>
                  <a:srgbClr val="FF0000"/>
                </a:solidFill>
              </a:rPr>
              <a:t>) = 5.5; </a:t>
            </a:r>
            <a:r>
              <a:rPr lang="en-US" sz="2400" b="1" dirty="0" err="1">
                <a:solidFill>
                  <a:srgbClr val="FF0000"/>
                </a:solidFill>
              </a:rPr>
              <a:t>var</a:t>
            </a:r>
            <a:r>
              <a:rPr lang="en-US" sz="2400" b="1" dirty="0">
                <a:solidFill>
                  <a:srgbClr val="FF0000"/>
                </a:solidFill>
              </a:rPr>
              <a:t>=4.97</a:t>
            </a:r>
            <a:endParaRPr lang="en-US" sz="2400" b="1" baseline="30000" dirty="0">
              <a:solidFill>
                <a:srgbClr val="FF0000"/>
              </a:solidFill>
            </a:endParaRPr>
          </a:p>
        </p:txBody>
      </p:sp>
      <p:sp>
        <p:nvSpPr>
          <p:cNvPr id="13" name="TextBox 12"/>
          <p:cNvSpPr txBox="1"/>
          <p:nvPr/>
        </p:nvSpPr>
        <p:spPr>
          <a:xfrm rot="16200000">
            <a:off x="-792549" y="3095183"/>
            <a:ext cx="1939048" cy="369332"/>
          </a:xfrm>
          <a:prstGeom prst="rect">
            <a:avLst/>
          </a:prstGeom>
          <a:solidFill>
            <a:schemeClr val="bg1"/>
          </a:solidFill>
        </p:spPr>
        <p:txBody>
          <a:bodyPr wrap="square" rtlCol="0">
            <a:spAutoFit/>
          </a:bodyPr>
          <a:lstStyle/>
          <a:p>
            <a:r>
              <a:rPr lang="en-US" b="1" dirty="0"/>
              <a:t>-3            </a:t>
            </a:r>
            <a:r>
              <a:rPr lang="en-US" b="1"/>
              <a:t>0             3       </a:t>
            </a:r>
            <a:endParaRPr lang="en-US" b="1" dirty="0"/>
          </a:p>
        </p:txBody>
      </p:sp>
      <p:sp>
        <p:nvSpPr>
          <p:cNvPr id="15" name="TextBox 14"/>
          <p:cNvSpPr txBox="1"/>
          <p:nvPr/>
        </p:nvSpPr>
        <p:spPr>
          <a:xfrm rot="16200000">
            <a:off x="2937432" y="3050025"/>
            <a:ext cx="3458829" cy="369332"/>
          </a:xfrm>
          <a:prstGeom prst="rect">
            <a:avLst/>
          </a:prstGeom>
          <a:solidFill>
            <a:schemeClr val="bg1"/>
          </a:solidFill>
        </p:spPr>
        <p:txBody>
          <a:bodyPr wrap="square" rtlCol="0">
            <a:spAutoFit/>
          </a:bodyPr>
          <a:lstStyle/>
          <a:p>
            <a:r>
              <a:rPr lang="en-US" b="1" dirty="0"/>
              <a:t>-6     -4       -2        0       2       4       6</a:t>
            </a:r>
          </a:p>
        </p:txBody>
      </p:sp>
      <p:sp>
        <p:nvSpPr>
          <p:cNvPr id="17" name="TextBox 16"/>
          <p:cNvSpPr txBox="1"/>
          <p:nvPr/>
        </p:nvSpPr>
        <p:spPr>
          <a:xfrm>
            <a:off x="733352" y="1834051"/>
            <a:ext cx="3377117" cy="461665"/>
          </a:xfrm>
          <a:prstGeom prst="rect">
            <a:avLst/>
          </a:prstGeom>
          <a:solidFill>
            <a:schemeClr val="bg1"/>
          </a:solidFill>
        </p:spPr>
        <p:txBody>
          <a:bodyPr wrap="square" rtlCol="0">
            <a:spAutoFit/>
          </a:bodyPr>
          <a:lstStyle/>
          <a:p>
            <a:r>
              <a:rPr lang="en-US" sz="2400" b="1" dirty="0" err="1">
                <a:solidFill>
                  <a:srgbClr val="FF0000"/>
                </a:solidFill>
              </a:rPr>
              <a:t>rnorm</a:t>
            </a:r>
            <a:r>
              <a:rPr lang="en-US" sz="2400" b="1" dirty="0">
                <a:solidFill>
                  <a:srgbClr val="FF0000"/>
                </a:solidFill>
              </a:rPr>
              <a:t>(1000); </a:t>
            </a:r>
            <a:r>
              <a:rPr lang="en-US" sz="2400" b="1" dirty="0" err="1">
                <a:solidFill>
                  <a:srgbClr val="FF0000"/>
                </a:solidFill>
              </a:rPr>
              <a:t>var</a:t>
            </a:r>
            <a:r>
              <a:rPr lang="en-US" sz="2400" b="1" dirty="0">
                <a:solidFill>
                  <a:srgbClr val="FF0000"/>
                </a:solidFill>
              </a:rPr>
              <a:t>= 1</a:t>
            </a:r>
            <a:endParaRPr lang="en-US" sz="2400" b="1" baseline="30000" dirty="0">
              <a:solidFill>
                <a:srgbClr val="FF0000"/>
              </a:solidFill>
            </a:endParaRPr>
          </a:p>
        </p:txBody>
      </p:sp>
      <p:sp>
        <p:nvSpPr>
          <p:cNvPr id="12" name="Date Placeholder 11">
            <a:extLst>
              <a:ext uri="{FF2B5EF4-FFF2-40B4-BE49-F238E27FC236}">
                <a16:creationId xmlns:a16="http://schemas.microsoft.com/office/drawing/2014/main" id="{50FBEC93-3866-FA44-9155-4A44A69013EF}"/>
              </a:ext>
            </a:extLst>
          </p:cNvPr>
          <p:cNvSpPr>
            <a:spLocks noGrp="1"/>
          </p:cNvSpPr>
          <p:nvPr>
            <p:ph type="dt" sz="half" idx="10"/>
          </p:nvPr>
        </p:nvSpPr>
        <p:spPr/>
        <p:txBody>
          <a:bodyPr/>
          <a:lstStyle/>
          <a:p>
            <a:fld id="{1F536083-6F66-0741-BC7F-3545679D2A35}" type="datetime1">
              <a:rPr lang="en-US" smtClean="0"/>
              <a:t>1/30/19</a:t>
            </a:fld>
            <a:endParaRPr lang="en-US"/>
          </a:p>
        </p:txBody>
      </p:sp>
      <p:sp>
        <p:nvSpPr>
          <p:cNvPr id="14" name="Footer Placeholder 13">
            <a:extLst>
              <a:ext uri="{FF2B5EF4-FFF2-40B4-BE49-F238E27FC236}">
                <a16:creationId xmlns:a16="http://schemas.microsoft.com/office/drawing/2014/main" id="{52940827-D14A-FC49-AF28-F02A922CEFAE}"/>
              </a:ext>
            </a:extLst>
          </p:cNvPr>
          <p:cNvSpPr>
            <a:spLocks noGrp="1"/>
          </p:cNvSpPr>
          <p:nvPr>
            <p:ph type="ftr" sz="quarter" idx="11"/>
          </p:nvPr>
        </p:nvSpPr>
        <p:spPr/>
        <p:txBody>
          <a:bodyPr/>
          <a:lstStyle/>
          <a:p>
            <a:r>
              <a:rPr lang="en-US"/>
              <a:t>EPS 236</a:t>
            </a:r>
          </a:p>
        </p:txBody>
      </p:sp>
      <p:sp>
        <p:nvSpPr>
          <p:cNvPr id="18" name="Slide Number Placeholder 17">
            <a:extLst>
              <a:ext uri="{FF2B5EF4-FFF2-40B4-BE49-F238E27FC236}">
                <a16:creationId xmlns:a16="http://schemas.microsoft.com/office/drawing/2014/main" id="{099BF37D-C35F-F84B-B4D3-3C2B55D8C54E}"/>
              </a:ext>
            </a:extLst>
          </p:cNvPr>
          <p:cNvSpPr>
            <a:spLocks noGrp="1"/>
          </p:cNvSpPr>
          <p:nvPr>
            <p:ph type="sldNum" sz="quarter" idx="12"/>
          </p:nvPr>
        </p:nvSpPr>
        <p:spPr/>
        <p:txBody>
          <a:bodyPr/>
          <a:lstStyle/>
          <a:p>
            <a:fld id="{CD3A2B4A-3F34-F54A-9B5F-22559B4D568D}" type="slidenum">
              <a:rPr lang="en-US" smtClean="0"/>
              <a:t>25</a:t>
            </a:fld>
            <a:endParaRPr lang="en-US"/>
          </a:p>
        </p:txBody>
      </p:sp>
    </p:spTree>
    <p:extLst>
      <p:ext uri="{BB962C8B-B14F-4D97-AF65-F5344CB8AC3E}">
        <p14:creationId xmlns:p14="http://schemas.microsoft.com/office/powerpoint/2010/main" val="1484786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acf_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141" y="40483"/>
            <a:ext cx="7010615" cy="7010615"/>
          </a:xfrm>
          <a:prstGeom prst="rect">
            <a:avLst/>
          </a:prstGeom>
        </p:spPr>
      </p:pic>
      <p:sp>
        <p:nvSpPr>
          <p:cNvPr id="3" name="TextBox 2"/>
          <p:cNvSpPr txBox="1"/>
          <p:nvPr/>
        </p:nvSpPr>
        <p:spPr>
          <a:xfrm>
            <a:off x="433917" y="190500"/>
            <a:ext cx="3365500" cy="461665"/>
          </a:xfrm>
          <a:prstGeom prst="rect">
            <a:avLst/>
          </a:prstGeom>
          <a:noFill/>
        </p:spPr>
        <p:txBody>
          <a:bodyPr wrap="square" rtlCol="0">
            <a:spAutoFit/>
          </a:bodyPr>
          <a:lstStyle/>
          <a:p>
            <a:r>
              <a:rPr lang="en-US" sz="2400" b="1" dirty="0"/>
              <a:t>ACF function</a:t>
            </a:r>
          </a:p>
        </p:txBody>
      </p:sp>
      <p:sp>
        <p:nvSpPr>
          <p:cNvPr id="4" name="Date Placeholder 3">
            <a:extLst>
              <a:ext uri="{FF2B5EF4-FFF2-40B4-BE49-F238E27FC236}">
                <a16:creationId xmlns:a16="http://schemas.microsoft.com/office/drawing/2014/main" id="{2281F1E5-EEEF-A243-890E-FB05E3451155}"/>
              </a:ext>
            </a:extLst>
          </p:cNvPr>
          <p:cNvSpPr>
            <a:spLocks noGrp="1"/>
          </p:cNvSpPr>
          <p:nvPr>
            <p:ph type="dt" sz="half" idx="10"/>
          </p:nvPr>
        </p:nvSpPr>
        <p:spPr/>
        <p:txBody>
          <a:bodyPr/>
          <a:lstStyle/>
          <a:p>
            <a:fld id="{EC38F5B8-48CC-7046-B12E-C1FC784AD90A}" type="datetime1">
              <a:rPr lang="en-US" smtClean="0"/>
              <a:t>1/30/19</a:t>
            </a:fld>
            <a:endParaRPr lang="en-US"/>
          </a:p>
        </p:txBody>
      </p:sp>
      <p:sp>
        <p:nvSpPr>
          <p:cNvPr id="5" name="Footer Placeholder 4">
            <a:extLst>
              <a:ext uri="{FF2B5EF4-FFF2-40B4-BE49-F238E27FC236}">
                <a16:creationId xmlns:a16="http://schemas.microsoft.com/office/drawing/2014/main" id="{790D6C2A-F80A-BE41-A1E5-6C0552A468FD}"/>
              </a:ext>
            </a:extLst>
          </p:cNvPr>
          <p:cNvSpPr>
            <a:spLocks noGrp="1"/>
          </p:cNvSpPr>
          <p:nvPr>
            <p:ph type="ftr" sz="quarter" idx="11"/>
          </p:nvPr>
        </p:nvSpPr>
        <p:spPr/>
        <p:txBody>
          <a:bodyPr/>
          <a:lstStyle/>
          <a:p>
            <a:r>
              <a:rPr lang="en-US"/>
              <a:t>EPS 236</a:t>
            </a:r>
          </a:p>
        </p:txBody>
      </p:sp>
      <p:sp>
        <p:nvSpPr>
          <p:cNvPr id="6" name="Slide Number Placeholder 5">
            <a:extLst>
              <a:ext uri="{FF2B5EF4-FFF2-40B4-BE49-F238E27FC236}">
                <a16:creationId xmlns:a16="http://schemas.microsoft.com/office/drawing/2014/main" id="{DA22C82B-9A69-F04B-82F9-A16FDE317FC2}"/>
              </a:ext>
            </a:extLst>
          </p:cNvPr>
          <p:cNvSpPr>
            <a:spLocks noGrp="1"/>
          </p:cNvSpPr>
          <p:nvPr>
            <p:ph type="sldNum" sz="quarter" idx="12"/>
          </p:nvPr>
        </p:nvSpPr>
        <p:spPr/>
        <p:txBody>
          <a:bodyPr/>
          <a:lstStyle/>
          <a:p>
            <a:fld id="{CD3A2B4A-3F34-F54A-9B5F-22559B4D568D}" type="slidenum">
              <a:rPr lang="en-US" smtClean="0"/>
              <a:t>26</a:t>
            </a:fld>
            <a:endParaRPr lang="en-US"/>
          </a:p>
        </p:txBody>
      </p:sp>
    </p:spTree>
    <p:extLst>
      <p:ext uri="{BB962C8B-B14F-4D97-AF65-F5344CB8AC3E}">
        <p14:creationId xmlns:p14="http://schemas.microsoft.com/office/powerpoint/2010/main" val="1317414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fit_model_to_ar_noi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746500" cy="3746500"/>
          </a:xfrm>
          <a:prstGeom prst="rect">
            <a:avLst/>
          </a:prstGeom>
        </p:spPr>
      </p:pic>
      <p:pic>
        <p:nvPicPr>
          <p:cNvPr id="4" name="Picture 3" descr="Fig.fitting_errors_garbagpl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27917"/>
            <a:ext cx="3746500" cy="3746500"/>
          </a:xfrm>
          <a:prstGeom prst="rect">
            <a:avLst/>
          </a:prstGeom>
        </p:spPr>
      </p:pic>
      <p:sp>
        <p:nvSpPr>
          <p:cNvPr id="5" name="TextBox 4"/>
          <p:cNvSpPr txBox="1"/>
          <p:nvPr/>
        </p:nvSpPr>
        <p:spPr>
          <a:xfrm>
            <a:off x="3968750" y="127000"/>
            <a:ext cx="5090584" cy="6647975"/>
          </a:xfrm>
          <a:prstGeom prst="rect">
            <a:avLst/>
          </a:prstGeom>
          <a:noFill/>
        </p:spPr>
        <p:txBody>
          <a:bodyPr wrap="square" rtlCol="0">
            <a:spAutoFit/>
          </a:bodyPr>
          <a:lstStyle/>
          <a:p>
            <a:r>
              <a:rPr lang="en-US" b="1" dirty="0"/>
              <a:t>x33=sin((1:200)*2*pi/63.4-.94)</a:t>
            </a:r>
          </a:p>
          <a:p>
            <a:r>
              <a:rPr lang="en-US" sz="1400" dirty="0">
                <a:solidFill>
                  <a:srgbClr val="FF0000"/>
                </a:solidFill>
              </a:rPr>
              <a:t>#</a:t>
            </a:r>
            <a:r>
              <a:rPr lang="en-US" sz="1400" dirty="0" err="1">
                <a:solidFill>
                  <a:srgbClr val="FF0000"/>
                </a:solidFill>
              </a:rPr>
              <a:t>ls.print</a:t>
            </a:r>
            <a:r>
              <a:rPr lang="en-US" sz="1400" dirty="0">
                <a:solidFill>
                  <a:srgbClr val="FF0000"/>
                </a:solidFill>
              </a:rPr>
              <a:t>(</a:t>
            </a:r>
            <a:r>
              <a:rPr lang="en-US" sz="1400" dirty="0" err="1">
                <a:solidFill>
                  <a:srgbClr val="FF0000"/>
                </a:solidFill>
              </a:rPr>
              <a:t>lsfit</a:t>
            </a:r>
            <a:r>
              <a:rPr lang="en-US" sz="1400" dirty="0">
                <a:solidFill>
                  <a:srgbClr val="FF0000"/>
                </a:solidFill>
              </a:rPr>
              <a:t>(x3,x[1:200]))</a:t>
            </a:r>
          </a:p>
          <a:p>
            <a:r>
              <a:rPr lang="en-US" sz="1400" dirty="0">
                <a:solidFill>
                  <a:srgbClr val="FF0000"/>
                </a:solidFill>
              </a:rPr>
              <a:t>#Residual Standard Error=1.841 ; R-Square=0.2158</a:t>
            </a:r>
          </a:p>
          <a:p>
            <a:r>
              <a:rPr lang="en-US" sz="1400" dirty="0">
                <a:solidFill>
                  <a:srgbClr val="FF0000"/>
                </a:solidFill>
              </a:rPr>
              <a:t>#F-statistic (</a:t>
            </a:r>
            <a:r>
              <a:rPr lang="en-US" sz="1400" dirty="0" err="1">
                <a:solidFill>
                  <a:srgbClr val="FF0000"/>
                </a:solidFill>
              </a:rPr>
              <a:t>df</a:t>
            </a:r>
            <a:r>
              <a:rPr lang="en-US" sz="1400" dirty="0">
                <a:solidFill>
                  <a:srgbClr val="FF0000"/>
                </a:solidFill>
              </a:rPr>
              <a:t>=1, 198)=54.4871; p-value=0</a:t>
            </a:r>
          </a:p>
          <a:p>
            <a:r>
              <a:rPr lang="en-US" sz="1400" dirty="0">
                <a:solidFill>
                  <a:srgbClr val="FF0000"/>
                </a:solidFill>
              </a:rPr>
              <a:t>#                  Estimate </a:t>
            </a:r>
            <a:r>
              <a:rPr lang="en-US" sz="1400" dirty="0" err="1">
                <a:solidFill>
                  <a:srgbClr val="FF0000"/>
                </a:solidFill>
              </a:rPr>
              <a:t>Std.Err</a:t>
            </a:r>
            <a:r>
              <a:rPr lang="en-US" sz="1400" dirty="0">
                <a:solidFill>
                  <a:srgbClr val="FF0000"/>
                </a:solidFill>
              </a:rPr>
              <a:t> t-value </a:t>
            </a:r>
            <a:r>
              <a:rPr lang="en-US" sz="1400" dirty="0" err="1">
                <a:solidFill>
                  <a:srgbClr val="FF0000"/>
                </a:solidFill>
              </a:rPr>
              <a:t>Pr</a:t>
            </a:r>
            <a:r>
              <a:rPr lang="en-US" sz="1400" dirty="0">
                <a:solidFill>
                  <a:srgbClr val="FF0000"/>
                </a:solidFill>
              </a:rPr>
              <a:t>(&gt;|t|)</a:t>
            </a:r>
          </a:p>
          <a:p>
            <a:r>
              <a:rPr lang="en-US" sz="1400" dirty="0">
                <a:solidFill>
                  <a:srgbClr val="FF0000"/>
                </a:solidFill>
              </a:rPr>
              <a:t>#Intercept   0.3883  0.1302  2.9821   0.0032</a:t>
            </a:r>
          </a:p>
          <a:p>
            <a:r>
              <a:rPr lang="en-US" sz="1400" dirty="0">
                <a:solidFill>
                  <a:srgbClr val="FF0000"/>
                </a:solidFill>
              </a:rPr>
              <a:t>#X                -1.3795  0.1869 -7.3815   0.0000</a:t>
            </a:r>
          </a:p>
          <a:p>
            <a:r>
              <a:rPr lang="en-US" sz="1400" b="1" dirty="0" err="1">
                <a:solidFill>
                  <a:srgbClr val="0000FF"/>
                </a:solidFill>
              </a:rPr>
              <a:t>arima</a:t>
            </a:r>
            <a:r>
              <a:rPr lang="en-US" sz="1400" b="1" dirty="0">
                <a:solidFill>
                  <a:srgbClr val="0000FF"/>
                </a:solidFill>
              </a:rPr>
              <a:t>(x = Z[1:200], order = c(1, 0, 0), </a:t>
            </a:r>
            <a:r>
              <a:rPr lang="en-US" sz="1400" b="1" dirty="0" err="1">
                <a:solidFill>
                  <a:srgbClr val="0000FF"/>
                </a:solidFill>
              </a:rPr>
              <a:t>xreg</a:t>
            </a:r>
            <a:r>
              <a:rPr lang="en-US" sz="1400" b="1" dirty="0">
                <a:solidFill>
                  <a:srgbClr val="0000FF"/>
                </a:solidFill>
              </a:rPr>
              <a:t> = x3)</a:t>
            </a:r>
          </a:p>
          <a:p>
            <a:r>
              <a:rPr lang="en-US" sz="1400" b="1" dirty="0">
                <a:solidFill>
                  <a:srgbClr val="0000FF"/>
                </a:solidFill>
              </a:rPr>
              <a:t>#Coefficients:</a:t>
            </a:r>
          </a:p>
          <a:p>
            <a:r>
              <a:rPr lang="en-US" sz="1400" b="1" dirty="0">
                <a:solidFill>
                  <a:srgbClr val="0000FF"/>
                </a:solidFill>
              </a:rPr>
              <a:t>             #ar1  intercept       x3</a:t>
            </a:r>
          </a:p>
          <a:p>
            <a:r>
              <a:rPr lang="en-US" sz="1400" b="1" dirty="0">
                <a:solidFill>
                  <a:srgbClr val="0000FF"/>
                </a:solidFill>
              </a:rPr>
              <a:t>       </a:t>
            </a:r>
            <a:r>
              <a:rPr lang="en-US" sz="1400" b="1" u="dbl" dirty="0">
                <a:solidFill>
                  <a:srgbClr val="0000FF"/>
                </a:solidFill>
                <a:uFill>
                  <a:solidFill>
                    <a:srgbClr val="FF0000"/>
                  </a:solidFill>
                </a:uFill>
              </a:rPr>
              <a:t> #0.8547 </a:t>
            </a:r>
            <a:r>
              <a:rPr lang="en-US" sz="1400" b="1" dirty="0">
                <a:solidFill>
                  <a:srgbClr val="0000FF"/>
                </a:solidFill>
              </a:rPr>
              <a:t>    0.3848  -1.2766</a:t>
            </a:r>
          </a:p>
          <a:p>
            <a:r>
              <a:rPr lang="en-US" sz="1400" b="1" dirty="0">
                <a:solidFill>
                  <a:srgbClr val="0000FF"/>
                </a:solidFill>
              </a:rPr>
              <a:t>#</a:t>
            </a:r>
            <a:r>
              <a:rPr lang="en-US" sz="1400" b="1" dirty="0" err="1">
                <a:solidFill>
                  <a:srgbClr val="0000FF"/>
                </a:solidFill>
              </a:rPr>
              <a:t>s.e.</a:t>
            </a:r>
            <a:r>
              <a:rPr lang="en-US" sz="1400" b="1" dirty="0">
                <a:solidFill>
                  <a:srgbClr val="0000FF"/>
                </a:solidFill>
              </a:rPr>
              <a:t>  0.0360     0.4473   </a:t>
            </a:r>
            <a:r>
              <a:rPr lang="en-US" sz="1400" b="1" u="dbl" dirty="0">
                <a:solidFill>
                  <a:srgbClr val="0000FF"/>
                </a:solidFill>
                <a:uFill>
                  <a:solidFill>
                    <a:srgbClr val="FF0000"/>
                  </a:solidFill>
                </a:uFill>
              </a:rPr>
              <a:t>0.5489</a:t>
            </a:r>
          </a:p>
          <a:p>
            <a:endParaRPr lang="en-US" sz="1400" dirty="0"/>
          </a:p>
          <a:p>
            <a:r>
              <a:rPr lang="en-US" sz="1400" dirty="0"/>
              <a:t>## do it again with 5x longer data record</a:t>
            </a:r>
          </a:p>
          <a:p>
            <a:r>
              <a:rPr lang="en-US" sz="1400" b="1" dirty="0">
                <a:solidFill>
                  <a:srgbClr val="0000FF"/>
                </a:solidFill>
              </a:rPr>
              <a:t>#</a:t>
            </a:r>
            <a:r>
              <a:rPr lang="en-US" sz="1400" b="1" dirty="0" err="1">
                <a:solidFill>
                  <a:srgbClr val="0000FF"/>
                </a:solidFill>
              </a:rPr>
              <a:t>arima</a:t>
            </a:r>
            <a:r>
              <a:rPr lang="en-US" sz="1400" b="1" dirty="0">
                <a:solidFill>
                  <a:srgbClr val="0000FF"/>
                </a:solidFill>
              </a:rPr>
              <a:t>(x = Z, order = c(1, 0, 0), </a:t>
            </a:r>
            <a:r>
              <a:rPr lang="en-US" sz="1400" b="1" dirty="0" err="1">
                <a:solidFill>
                  <a:srgbClr val="0000FF"/>
                </a:solidFill>
              </a:rPr>
              <a:t>xreg</a:t>
            </a:r>
            <a:r>
              <a:rPr lang="en-US" sz="1400" b="1" dirty="0">
                <a:solidFill>
                  <a:srgbClr val="0000FF"/>
                </a:solidFill>
              </a:rPr>
              <a:t> = x33)</a:t>
            </a:r>
          </a:p>
          <a:p>
            <a:r>
              <a:rPr lang="en-US" sz="1400" b="1" dirty="0">
                <a:solidFill>
                  <a:srgbClr val="0000FF"/>
                </a:solidFill>
              </a:rPr>
              <a:t>#</a:t>
            </a:r>
          </a:p>
          <a:p>
            <a:r>
              <a:rPr lang="en-US" sz="1400" b="1" dirty="0">
                <a:solidFill>
                  <a:srgbClr val="0000FF"/>
                </a:solidFill>
              </a:rPr>
              <a:t>#Coefficients:</a:t>
            </a:r>
          </a:p>
          <a:p>
            <a:r>
              <a:rPr lang="en-US" sz="1400" b="1" dirty="0">
                <a:solidFill>
                  <a:srgbClr val="0000FF"/>
                </a:solidFill>
              </a:rPr>
              <a:t>            #ar1  intercept      x33</a:t>
            </a:r>
          </a:p>
          <a:p>
            <a:r>
              <a:rPr lang="en-US" sz="1400" b="1" dirty="0">
                <a:solidFill>
                  <a:srgbClr val="0000FF"/>
                </a:solidFill>
              </a:rPr>
              <a:t>      #  </a:t>
            </a:r>
            <a:r>
              <a:rPr lang="en-US" sz="1600" b="1" u="sng" dirty="0">
                <a:solidFill>
                  <a:srgbClr val="FF0000"/>
                </a:solidFill>
              </a:rPr>
              <a:t>0.9021 </a:t>
            </a:r>
            <a:r>
              <a:rPr lang="en-US" sz="1600" b="1" dirty="0">
                <a:solidFill>
                  <a:srgbClr val="0000FF"/>
                </a:solidFill>
              </a:rPr>
              <a:t> </a:t>
            </a:r>
            <a:r>
              <a:rPr lang="en-US" sz="1400" b="1" dirty="0">
                <a:solidFill>
                  <a:srgbClr val="0000FF"/>
                </a:solidFill>
              </a:rPr>
              <a:t>   0.1835  -0.4675</a:t>
            </a:r>
          </a:p>
          <a:p>
            <a:r>
              <a:rPr lang="en-US" sz="1400" b="1" dirty="0">
                <a:solidFill>
                  <a:srgbClr val="0000FF"/>
                </a:solidFill>
              </a:rPr>
              <a:t>#</a:t>
            </a:r>
            <a:r>
              <a:rPr lang="en-US" sz="1400" b="1" dirty="0" err="1">
                <a:solidFill>
                  <a:srgbClr val="0000FF"/>
                </a:solidFill>
              </a:rPr>
              <a:t>s.e.</a:t>
            </a:r>
            <a:r>
              <a:rPr lang="en-US" sz="1400" b="1" dirty="0">
                <a:solidFill>
                  <a:srgbClr val="0000FF"/>
                </a:solidFill>
              </a:rPr>
              <a:t>  0.0135     0.3203   </a:t>
            </a:r>
            <a:r>
              <a:rPr lang="en-US" sz="1600" b="1" u="sng" dirty="0">
                <a:solidFill>
                  <a:srgbClr val="FF0000"/>
                </a:solidFill>
              </a:rPr>
              <a:t>0.3280</a:t>
            </a:r>
          </a:p>
          <a:p>
            <a:r>
              <a:rPr lang="en-US" sz="1400" b="1" u="sng" dirty="0">
                <a:solidFill>
                  <a:srgbClr val="0000FF"/>
                </a:solidFill>
              </a:rPr>
              <a:t>sigma^2 estimated as 1.003:  </a:t>
            </a:r>
          </a:p>
          <a:p>
            <a:endParaRPr lang="en-US" sz="1600" b="1" u="sng" dirty="0">
              <a:solidFill>
                <a:srgbClr val="FF0000"/>
              </a:solidFill>
            </a:endParaRPr>
          </a:p>
          <a:p>
            <a:r>
              <a:rPr lang="en-US" sz="1600" b="1" u="sng" dirty="0">
                <a:solidFill>
                  <a:srgbClr val="FF0000"/>
                </a:solidFill>
              </a:rPr>
              <a:t>With 200 points, the OLS finds a decent fit and excellent p and F values. But, even with only 200 points, the </a:t>
            </a:r>
            <a:r>
              <a:rPr lang="en-US" sz="1600" b="1" u="sng" dirty="0" err="1">
                <a:solidFill>
                  <a:srgbClr val="FF0000"/>
                </a:solidFill>
              </a:rPr>
              <a:t>arima</a:t>
            </a:r>
            <a:r>
              <a:rPr lang="en-US" sz="1600" b="1" u="sng" dirty="0">
                <a:solidFill>
                  <a:srgbClr val="FF0000"/>
                </a:solidFill>
              </a:rPr>
              <a:t> model shows that we cannot reject the null hypothesis: “</a:t>
            </a:r>
            <a:r>
              <a:rPr lang="en-US" sz="1600" b="1" u="sng" dirty="0">
                <a:solidFill>
                  <a:srgbClr val="0000FF"/>
                </a:solidFill>
              </a:rPr>
              <a:t>the time series is serially correlated noise, with no detectable signal</a:t>
            </a:r>
            <a:r>
              <a:rPr lang="en-US" sz="1600" b="1" u="sng" dirty="0">
                <a:solidFill>
                  <a:srgbClr val="FF0000"/>
                </a:solidFill>
              </a:rPr>
              <a:t>”. The longer time series makes a strong case supporting the null hypothesis and it obtains good values for the </a:t>
            </a:r>
            <a:r>
              <a:rPr lang="en-US" sz="1600" b="1" u="sng" dirty="0" err="1">
                <a:solidFill>
                  <a:srgbClr val="FF0000"/>
                </a:solidFill>
              </a:rPr>
              <a:t>ar</a:t>
            </a:r>
            <a:r>
              <a:rPr lang="en-US" sz="1600" b="1" u="sng" dirty="0">
                <a:solidFill>
                  <a:srgbClr val="FF0000"/>
                </a:solidFill>
              </a:rPr>
              <a:t>() process.</a:t>
            </a:r>
            <a:endParaRPr lang="en-US" sz="1400" b="1" u="sng" dirty="0">
              <a:solidFill>
                <a:srgbClr val="FF0000"/>
              </a:solidFill>
            </a:endParaRPr>
          </a:p>
        </p:txBody>
      </p:sp>
      <p:sp>
        <p:nvSpPr>
          <p:cNvPr id="6" name="TextBox 5"/>
          <p:cNvSpPr txBox="1"/>
          <p:nvPr/>
        </p:nvSpPr>
        <p:spPr>
          <a:xfrm>
            <a:off x="359833" y="3377168"/>
            <a:ext cx="1291167" cy="369332"/>
          </a:xfrm>
          <a:prstGeom prst="rect">
            <a:avLst/>
          </a:prstGeom>
          <a:noFill/>
        </p:spPr>
        <p:txBody>
          <a:bodyPr wrap="square" rtlCol="0">
            <a:spAutoFit/>
          </a:bodyPr>
          <a:lstStyle/>
          <a:p>
            <a:r>
              <a:rPr lang="en-US" dirty="0"/>
              <a:t>F-statistic</a:t>
            </a:r>
          </a:p>
        </p:txBody>
      </p:sp>
      <p:sp>
        <p:nvSpPr>
          <p:cNvPr id="7" name="Rectangle 6"/>
          <p:cNvSpPr/>
          <p:nvPr/>
        </p:nvSpPr>
        <p:spPr>
          <a:xfrm>
            <a:off x="3852333" y="1693333"/>
            <a:ext cx="5207001" cy="4995334"/>
          </a:xfrm>
          <a:prstGeom prst="rect">
            <a:avLst/>
          </a:prstGeom>
          <a:solidFill>
            <a:schemeClr val="bg1">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746500" y="2210955"/>
            <a:ext cx="5312834" cy="4524315"/>
          </a:xfrm>
          <a:prstGeom prst="rect">
            <a:avLst/>
          </a:prstGeom>
          <a:solidFill>
            <a:schemeClr val="bg1"/>
          </a:solidFill>
        </p:spPr>
        <p:txBody>
          <a:bodyPr wrap="square" rtlCol="0">
            <a:spAutoFit/>
          </a:bodyPr>
          <a:lstStyle/>
          <a:p>
            <a:pPr algn="ctr"/>
            <a:r>
              <a:rPr lang="en-US" sz="2400" b="1" dirty="0"/>
              <a:t>The hazards of ar1() data:</a:t>
            </a:r>
          </a:p>
          <a:p>
            <a:pPr marL="342900" indent="-342900">
              <a:buFont typeface="Arial" charset="0"/>
              <a:buChar char="•"/>
            </a:pPr>
            <a:r>
              <a:rPr lang="en-US" sz="2400" b="1" dirty="0"/>
              <a:t>There are actually fewer degrees of freedom than you think.  </a:t>
            </a:r>
          </a:p>
          <a:p>
            <a:pPr marL="342900" indent="-342900">
              <a:buFont typeface="Arial" charset="0"/>
              <a:buChar char="•"/>
            </a:pPr>
            <a:r>
              <a:rPr lang="en-US" sz="2400" b="1" dirty="0"/>
              <a:t>The variance is inflated.</a:t>
            </a:r>
          </a:p>
          <a:p>
            <a:pPr marL="342900" indent="-342900">
              <a:buFont typeface="Arial" charset="0"/>
              <a:buChar char="•"/>
            </a:pPr>
            <a:r>
              <a:rPr lang="en-US" sz="2400" b="1" dirty="0"/>
              <a:t>The “redshifted noise” is actually random (in phase), but shows distinct structure associated with the decorrelation time. A very long time series needed to know if it is a signal</a:t>
            </a:r>
          </a:p>
          <a:p>
            <a:pPr marL="342900" indent="-342900">
              <a:buFont typeface="Arial" charset="0"/>
              <a:buChar char="•"/>
            </a:pPr>
            <a:r>
              <a:rPr lang="en-US" sz="2400" b="1" dirty="0"/>
              <a:t>Test data with </a:t>
            </a:r>
            <a:r>
              <a:rPr lang="en-US" sz="2400" b="1" dirty="0" err="1"/>
              <a:t>ar</a:t>
            </a:r>
            <a:r>
              <a:rPr lang="en-US" sz="2400" b="1" dirty="0"/>
              <a:t>() and </a:t>
            </a:r>
            <a:r>
              <a:rPr lang="en-US" sz="2400" b="1" dirty="0" err="1"/>
              <a:t>arima</a:t>
            </a:r>
            <a:r>
              <a:rPr lang="en-US" sz="2400" b="1" dirty="0"/>
              <a:t>()—efficiently </a:t>
            </a:r>
            <a:r>
              <a:rPr lang="en-US" sz="2400" b="1" dirty="0" err="1"/>
              <a:t>estmate</a:t>
            </a:r>
            <a:r>
              <a:rPr lang="en-US" sz="2400" b="1" dirty="0"/>
              <a:t> autoregressive coefficient and its significance.</a:t>
            </a:r>
          </a:p>
        </p:txBody>
      </p:sp>
      <p:sp>
        <p:nvSpPr>
          <p:cNvPr id="8" name="TextBox 7"/>
          <p:cNvSpPr txBox="1"/>
          <p:nvPr/>
        </p:nvSpPr>
        <p:spPr>
          <a:xfrm>
            <a:off x="1571625" y="2333046"/>
            <a:ext cx="2063750" cy="923330"/>
          </a:xfrm>
          <a:prstGeom prst="rect">
            <a:avLst/>
          </a:prstGeom>
          <a:noFill/>
        </p:spPr>
        <p:txBody>
          <a:bodyPr wrap="square" rtlCol="0">
            <a:spAutoFit/>
          </a:bodyPr>
          <a:lstStyle/>
          <a:p>
            <a:r>
              <a:rPr lang="en-US" dirty="0"/>
              <a:t>An autoregressive random time series, like our boxes</a:t>
            </a:r>
          </a:p>
        </p:txBody>
      </p:sp>
      <p:sp>
        <p:nvSpPr>
          <p:cNvPr id="9" name="Date Placeholder 8">
            <a:extLst>
              <a:ext uri="{FF2B5EF4-FFF2-40B4-BE49-F238E27FC236}">
                <a16:creationId xmlns:a16="http://schemas.microsoft.com/office/drawing/2014/main" id="{6C66AA9A-FD23-2942-BC46-1514A8F9E21C}"/>
              </a:ext>
            </a:extLst>
          </p:cNvPr>
          <p:cNvSpPr>
            <a:spLocks noGrp="1"/>
          </p:cNvSpPr>
          <p:nvPr>
            <p:ph type="dt" sz="half" idx="10"/>
          </p:nvPr>
        </p:nvSpPr>
        <p:spPr/>
        <p:txBody>
          <a:bodyPr/>
          <a:lstStyle/>
          <a:p>
            <a:fld id="{FC6914B9-B01F-4946-95B7-4A604A434258}" type="datetime1">
              <a:rPr lang="en-US" smtClean="0"/>
              <a:t>1/30/19</a:t>
            </a:fld>
            <a:endParaRPr lang="en-US"/>
          </a:p>
        </p:txBody>
      </p:sp>
      <p:sp>
        <p:nvSpPr>
          <p:cNvPr id="10" name="Footer Placeholder 9">
            <a:extLst>
              <a:ext uri="{FF2B5EF4-FFF2-40B4-BE49-F238E27FC236}">
                <a16:creationId xmlns:a16="http://schemas.microsoft.com/office/drawing/2014/main" id="{BA6DD09E-11F2-464D-B859-2951B92F3C61}"/>
              </a:ext>
            </a:extLst>
          </p:cNvPr>
          <p:cNvSpPr>
            <a:spLocks noGrp="1"/>
          </p:cNvSpPr>
          <p:nvPr>
            <p:ph type="ftr" sz="quarter" idx="11"/>
          </p:nvPr>
        </p:nvSpPr>
        <p:spPr/>
        <p:txBody>
          <a:bodyPr/>
          <a:lstStyle/>
          <a:p>
            <a:r>
              <a:rPr lang="en-US"/>
              <a:t>EPS 236</a:t>
            </a:r>
          </a:p>
        </p:txBody>
      </p:sp>
      <p:sp>
        <p:nvSpPr>
          <p:cNvPr id="11" name="Slide Number Placeholder 10">
            <a:extLst>
              <a:ext uri="{FF2B5EF4-FFF2-40B4-BE49-F238E27FC236}">
                <a16:creationId xmlns:a16="http://schemas.microsoft.com/office/drawing/2014/main" id="{C848EFF1-6F38-B043-8BB3-37D85F2FCBF5}"/>
              </a:ext>
            </a:extLst>
          </p:cNvPr>
          <p:cNvSpPr>
            <a:spLocks noGrp="1"/>
          </p:cNvSpPr>
          <p:nvPr>
            <p:ph type="sldNum" sz="quarter" idx="12"/>
          </p:nvPr>
        </p:nvSpPr>
        <p:spPr/>
        <p:txBody>
          <a:bodyPr/>
          <a:lstStyle/>
          <a:p>
            <a:fld id="{CD3A2B4A-3F34-F54A-9B5F-22559B4D568D}" type="slidenum">
              <a:rPr lang="en-US" smtClean="0"/>
              <a:t>27</a:t>
            </a:fld>
            <a:endParaRPr lang="en-US"/>
          </a:p>
        </p:txBody>
      </p:sp>
    </p:spTree>
    <p:extLst>
      <p:ext uri="{BB962C8B-B14F-4D97-AF65-F5344CB8AC3E}">
        <p14:creationId xmlns:p14="http://schemas.microsoft.com/office/powerpoint/2010/main" val="1526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sin_ar_noise_fit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734" y="824951"/>
            <a:ext cx="4719266" cy="4719266"/>
          </a:xfrm>
          <a:prstGeom prst="rect">
            <a:avLst/>
          </a:prstGeom>
        </p:spPr>
      </p:pic>
      <p:pic>
        <p:nvPicPr>
          <p:cNvPr id="3" name="Picture 2" descr="Fig.arima_FoM_fit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63" y="991143"/>
            <a:ext cx="4308871" cy="4308871"/>
          </a:xfrm>
          <a:prstGeom prst="rect">
            <a:avLst/>
          </a:prstGeom>
        </p:spPr>
      </p:pic>
      <p:sp>
        <p:nvSpPr>
          <p:cNvPr id="4" name="TextBox 3"/>
          <p:cNvSpPr txBox="1"/>
          <p:nvPr/>
        </p:nvSpPr>
        <p:spPr>
          <a:xfrm>
            <a:off x="1" y="147479"/>
            <a:ext cx="9144000" cy="830997"/>
          </a:xfrm>
          <a:prstGeom prst="rect">
            <a:avLst/>
          </a:prstGeom>
          <a:solidFill>
            <a:schemeClr val="bg1">
              <a:lumMod val="85000"/>
            </a:schemeClr>
          </a:solidFill>
        </p:spPr>
        <p:txBody>
          <a:bodyPr wrap="square" rtlCol="0">
            <a:spAutoFit/>
          </a:bodyPr>
          <a:lstStyle/>
          <a:p>
            <a:r>
              <a:rPr lang="en-US" sz="2400" b="1" dirty="0"/>
              <a:t>The </a:t>
            </a:r>
            <a:r>
              <a:rPr lang="en-US" sz="2400" b="1" dirty="0" err="1"/>
              <a:t>arima</a:t>
            </a:r>
            <a:r>
              <a:rPr lang="en-US" sz="2400" b="1" dirty="0"/>
              <a:t>(1,0,0) model determines signal with </a:t>
            </a:r>
            <a:r>
              <a:rPr lang="en-US" sz="2400" b="1" dirty="0" err="1"/>
              <a:t>autocorrelated</a:t>
            </a:r>
            <a:r>
              <a:rPr lang="en-US" sz="2400" b="1" dirty="0"/>
              <a:t> noise:</a:t>
            </a:r>
          </a:p>
          <a:p>
            <a:r>
              <a:rPr lang="en-US" sz="2400" b="1" dirty="0"/>
              <a:t>it fits a basic model to both!  </a:t>
            </a:r>
            <a:r>
              <a:rPr lang="en-US" sz="2400" b="1" dirty="0" err="1"/>
              <a:t>ar</a:t>
            </a:r>
            <a:r>
              <a:rPr lang="en-US" sz="2400" b="1" dirty="0"/>
              <a:t>() + OLS </a:t>
            </a:r>
            <a:r>
              <a:rPr lang="is-IS" sz="2400" b="1" dirty="0"/>
              <a:t>…</a:t>
            </a:r>
            <a:r>
              <a:rPr lang="en-US" sz="2400" b="1" dirty="0"/>
              <a:t>.</a:t>
            </a:r>
          </a:p>
        </p:txBody>
      </p:sp>
      <p:sp>
        <p:nvSpPr>
          <p:cNvPr id="5" name="TextBox 4"/>
          <p:cNvSpPr txBox="1"/>
          <p:nvPr/>
        </p:nvSpPr>
        <p:spPr>
          <a:xfrm>
            <a:off x="567870" y="6483740"/>
            <a:ext cx="5978124" cy="369332"/>
          </a:xfrm>
          <a:prstGeom prst="rect">
            <a:avLst/>
          </a:prstGeom>
          <a:noFill/>
        </p:spPr>
        <p:txBody>
          <a:bodyPr wrap="square" rtlCol="0">
            <a:spAutoFit/>
          </a:bodyPr>
          <a:lstStyle/>
          <a:p>
            <a:r>
              <a:rPr lang="en-US" b="1" dirty="0"/>
              <a:t>Forecasting:  </a:t>
            </a:r>
            <a:r>
              <a:rPr lang="en-US" b="1" dirty="0" err="1"/>
              <a:t>predict.Arima</a:t>
            </a:r>
            <a:r>
              <a:rPr lang="en-US" b="1" dirty="0"/>
              <a:t>()</a:t>
            </a:r>
          </a:p>
        </p:txBody>
      </p:sp>
      <p:sp>
        <p:nvSpPr>
          <p:cNvPr id="6" name="TextBox 5"/>
          <p:cNvSpPr txBox="1"/>
          <p:nvPr/>
        </p:nvSpPr>
        <p:spPr>
          <a:xfrm>
            <a:off x="567869" y="5306759"/>
            <a:ext cx="8022457" cy="646331"/>
          </a:xfrm>
          <a:prstGeom prst="rect">
            <a:avLst/>
          </a:prstGeom>
          <a:noFill/>
        </p:spPr>
        <p:txBody>
          <a:bodyPr wrap="square" rtlCol="0">
            <a:spAutoFit/>
          </a:bodyPr>
          <a:lstStyle/>
          <a:p>
            <a:r>
              <a:rPr lang="en-US" dirty="0"/>
              <a:t>“Best” model: ar1=0.903, </a:t>
            </a:r>
            <a:r>
              <a:rPr lang="en-US" dirty="0" err="1"/>
              <a:t>Ampl</a:t>
            </a:r>
            <a:r>
              <a:rPr lang="en-US" dirty="0"/>
              <a:t> = 0.78 (s.e.0.4), sigma^2 (est. noise) = 1.001</a:t>
            </a:r>
          </a:p>
          <a:p>
            <a:r>
              <a:rPr lang="en-US" dirty="0"/>
              <a:t>Period=460, phase shift =-30.</a:t>
            </a:r>
          </a:p>
        </p:txBody>
      </p:sp>
      <p:sp>
        <p:nvSpPr>
          <p:cNvPr id="7" name="TextBox 6"/>
          <p:cNvSpPr txBox="1"/>
          <p:nvPr/>
        </p:nvSpPr>
        <p:spPr>
          <a:xfrm>
            <a:off x="3985416" y="5585514"/>
            <a:ext cx="4749459" cy="1169551"/>
          </a:xfrm>
          <a:prstGeom prst="rect">
            <a:avLst/>
          </a:prstGeom>
          <a:noFill/>
        </p:spPr>
        <p:txBody>
          <a:bodyPr wrap="square" rtlCol="0">
            <a:spAutoFit/>
          </a:bodyPr>
          <a:lstStyle/>
          <a:p>
            <a:r>
              <a:rPr lang="es-ES_tradnl" sz="1400" dirty="0"/>
              <a:t>               ar1      </a:t>
            </a:r>
            <a:r>
              <a:rPr lang="es-ES_tradnl" sz="1400" dirty="0" err="1"/>
              <a:t>int</a:t>
            </a:r>
            <a:r>
              <a:rPr lang="es-ES_tradnl" sz="1400" dirty="0"/>
              <a:t>             </a:t>
            </a:r>
            <a:r>
              <a:rPr lang="es-ES_tradnl" sz="1400" dirty="0" err="1"/>
              <a:t>sin.t</a:t>
            </a:r>
            <a:r>
              <a:rPr lang="es-ES_tradnl" sz="1400" dirty="0"/>
              <a:t>         </a:t>
            </a:r>
            <a:r>
              <a:rPr lang="es-ES_tradnl" sz="1400" dirty="0" err="1"/>
              <a:t>cos.t</a:t>
            </a:r>
            <a:endParaRPr lang="es-ES_tradnl" sz="1400" dirty="0"/>
          </a:p>
          <a:p>
            <a:r>
              <a:rPr lang="es-ES_tradnl" sz="1400" dirty="0"/>
              <a:t>ar1   1.00000  0.00609  0.00952  0.00044</a:t>
            </a:r>
          </a:p>
          <a:p>
            <a:r>
              <a:rPr lang="es-ES_tradnl" sz="1400" dirty="0" err="1"/>
              <a:t>int</a:t>
            </a:r>
            <a:r>
              <a:rPr lang="es-ES_tradnl" sz="1400" dirty="0"/>
              <a:t>   0.00609   1.00000 -0.06123 -0.10207</a:t>
            </a:r>
          </a:p>
          <a:p>
            <a:r>
              <a:rPr lang="es-ES_tradnl" sz="1400" dirty="0" err="1"/>
              <a:t>sin.t</a:t>
            </a:r>
            <a:r>
              <a:rPr lang="es-ES_tradnl" sz="1400" dirty="0"/>
              <a:t> 0.00952 -0.06123  1.00000 -0.05594</a:t>
            </a:r>
          </a:p>
          <a:p>
            <a:r>
              <a:rPr lang="es-ES_tradnl" sz="1400" dirty="0" err="1"/>
              <a:t>cos.t</a:t>
            </a:r>
            <a:r>
              <a:rPr lang="es-ES_tradnl" sz="1400" dirty="0"/>
              <a:t> 0.00044 -0.10207 -0.05594  1.00000</a:t>
            </a:r>
            <a:endParaRPr lang="en-US" sz="1400" dirty="0"/>
          </a:p>
        </p:txBody>
      </p:sp>
      <p:sp>
        <p:nvSpPr>
          <p:cNvPr id="8" name="TextBox 7"/>
          <p:cNvSpPr txBox="1"/>
          <p:nvPr/>
        </p:nvSpPr>
        <p:spPr>
          <a:xfrm>
            <a:off x="7402962" y="5688758"/>
            <a:ext cx="1331913" cy="923330"/>
          </a:xfrm>
          <a:prstGeom prst="rect">
            <a:avLst/>
          </a:prstGeom>
          <a:noFill/>
        </p:spPr>
        <p:txBody>
          <a:bodyPr wrap="square" rtlCol="0">
            <a:spAutoFit/>
          </a:bodyPr>
          <a:lstStyle/>
          <a:p>
            <a:r>
              <a:rPr lang="en-US" b="1" i="1" dirty="0"/>
              <a:t>Parameter correlation  matrix</a:t>
            </a:r>
          </a:p>
        </p:txBody>
      </p:sp>
      <p:sp>
        <p:nvSpPr>
          <p:cNvPr id="9" name="Date Placeholder 8">
            <a:extLst>
              <a:ext uri="{FF2B5EF4-FFF2-40B4-BE49-F238E27FC236}">
                <a16:creationId xmlns:a16="http://schemas.microsoft.com/office/drawing/2014/main" id="{64827CD5-5FF1-414A-A0A5-060310649FE5}"/>
              </a:ext>
            </a:extLst>
          </p:cNvPr>
          <p:cNvSpPr>
            <a:spLocks noGrp="1"/>
          </p:cNvSpPr>
          <p:nvPr>
            <p:ph type="dt" sz="half" idx="10"/>
          </p:nvPr>
        </p:nvSpPr>
        <p:spPr/>
        <p:txBody>
          <a:bodyPr/>
          <a:lstStyle/>
          <a:p>
            <a:fld id="{1B8BE20C-3ABF-FF47-A58D-D414EA386BC7}" type="datetime1">
              <a:rPr lang="en-US" smtClean="0"/>
              <a:t>1/30/19</a:t>
            </a:fld>
            <a:endParaRPr lang="en-US"/>
          </a:p>
        </p:txBody>
      </p:sp>
      <p:sp>
        <p:nvSpPr>
          <p:cNvPr id="10" name="Footer Placeholder 9">
            <a:extLst>
              <a:ext uri="{FF2B5EF4-FFF2-40B4-BE49-F238E27FC236}">
                <a16:creationId xmlns:a16="http://schemas.microsoft.com/office/drawing/2014/main" id="{F2F7CD40-9343-6949-B505-ABB3ECA1DD70}"/>
              </a:ext>
            </a:extLst>
          </p:cNvPr>
          <p:cNvSpPr>
            <a:spLocks noGrp="1"/>
          </p:cNvSpPr>
          <p:nvPr>
            <p:ph type="ftr" sz="quarter" idx="11"/>
          </p:nvPr>
        </p:nvSpPr>
        <p:spPr/>
        <p:txBody>
          <a:bodyPr/>
          <a:lstStyle/>
          <a:p>
            <a:r>
              <a:rPr lang="en-US"/>
              <a:t>EPS 236</a:t>
            </a:r>
          </a:p>
        </p:txBody>
      </p:sp>
      <p:sp>
        <p:nvSpPr>
          <p:cNvPr id="11" name="Slide Number Placeholder 10">
            <a:extLst>
              <a:ext uri="{FF2B5EF4-FFF2-40B4-BE49-F238E27FC236}">
                <a16:creationId xmlns:a16="http://schemas.microsoft.com/office/drawing/2014/main" id="{247DA4D4-78D7-F44D-9621-3441E2D9594B}"/>
              </a:ext>
            </a:extLst>
          </p:cNvPr>
          <p:cNvSpPr>
            <a:spLocks noGrp="1"/>
          </p:cNvSpPr>
          <p:nvPr>
            <p:ph type="sldNum" sz="quarter" idx="12"/>
          </p:nvPr>
        </p:nvSpPr>
        <p:spPr/>
        <p:txBody>
          <a:bodyPr/>
          <a:lstStyle/>
          <a:p>
            <a:fld id="{CD3A2B4A-3F34-F54A-9B5F-22559B4D568D}" type="slidenum">
              <a:rPr lang="en-US" smtClean="0"/>
              <a:t>28</a:t>
            </a:fld>
            <a:endParaRPr lang="en-US"/>
          </a:p>
        </p:txBody>
      </p:sp>
    </p:spTree>
    <p:extLst>
      <p:ext uri="{BB962C8B-B14F-4D97-AF65-F5344CB8AC3E}">
        <p14:creationId xmlns:p14="http://schemas.microsoft.com/office/powerpoint/2010/main" val="1862154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Keel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386415"/>
            <a:ext cx="3799416" cy="4910667"/>
          </a:xfrm>
          <a:prstGeom prst="rect">
            <a:avLst/>
          </a:prstGeom>
        </p:spPr>
      </p:pic>
      <p:pic>
        <p:nvPicPr>
          <p:cNvPr id="4" name="Picture 3" descr="Fig.Keeling_st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6416" y="0"/>
            <a:ext cx="5323417" cy="6857999"/>
          </a:xfrm>
          <a:prstGeom prst="rect">
            <a:avLst/>
          </a:prstGeom>
        </p:spPr>
      </p:pic>
      <p:sp>
        <p:nvSpPr>
          <p:cNvPr id="5" name="TextBox 4"/>
          <p:cNvSpPr txBox="1"/>
          <p:nvPr/>
        </p:nvSpPr>
        <p:spPr>
          <a:xfrm>
            <a:off x="3481917" y="3852333"/>
            <a:ext cx="582083" cy="523220"/>
          </a:xfrm>
          <a:prstGeom prst="rect">
            <a:avLst/>
          </a:prstGeom>
          <a:noFill/>
        </p:spPr>
        <p:txBody>
          <a:bodyPr wrap="square" rtlCol="0">
            <a:spAutoFit/>
          </a:bodyPr>
          <a:lstStyle/>
          <a:p>
            <a:r>
              <a:rPr lang="en-US" sz="2800" b="1" dirty="0">
                <a:sym typeface="Wingdings"/>
              </a:rPr>
              <a:t></a:t>
            </a:r>
            <a:endParaRPr lang="en-US" sz="2800" b="1" dirty="0"/>
          </a:p>
        </p:txBody>
      </p:sp>
      <p:sp>
        <p:nvSpPr>
          <p:cNvPr id="2" name="Date Placeholder 1">
            <a:extLst>
              <a:ext uri="{FF2B5EF4-FFF2-40B4-BE49-F238E27FC236}">
                <a16:creationId xmlns:a16="http://schemas.microsoft.com/office/drawing/2014/main" id="{F4D75BBF-7E50-234D-A9AB-1950D9DEF2BE}"/>
              </a:ext>
            </a:extLst>
          </p:cNvPr>
          <p:cNvSpPr>
            <a:spLocks noGrp="1"/>
          </p:cNvSpPr>
          <p:nvPr>
            <p:ph type="dt" sz="half" idx="10"/>
          </p:nvPr>
        </p:nvSpPr>
        <p:spPr/>
        <p:txBody>
          <a:bodyPr/>
          <a:lstStyle/>
          <a:p>
            <a:fld id="{DACEE10B-6A54-2C4B-99F3-376B91C810CB}" type="datetime1">
              <a:rPr lang="en-US" smtClean="0"/>
              <a:t>1/30/19</a:t>
            </a:fld>
            <a:endParaRPr lang="en-US"/>
          </a:p>
        </p:txBody>
      </p:sp>
      <p:sp>
        <p:nvSpPr>
          <p:cNvPr id="6" name="Footer Placeholder 5">
            <a:extLst>
              <a:ext uri="{FF2B5EF4-FFF2-40B4-BE49-F238E27FC236}">
                <a16:creationId xmlns:a16="http://schemas.microsoft.com/office/drawing/2014/main" id="{71E6348A-E274-E74F-A533-545351B65D84}"/>
              </a:ext>
            </a:extLst>
          </p:cNvPr>
          <p:cNvSpPr>
            <a:spLocks noGrp="1"/>
          </p:cNvSpPr>
          <p:nvPr>
            <p:ph type="ftr" sz="quarter" idx="11"/>
          </p:nvPr>
        </p:nvSpPr>
        <p:spPr/>
        <p:txBody>
          <a:bodyPr/>
          <a:lstStyle/>
          <a:p>
            <a:r>
              <a:rPr lang="en-US"/>
              <a:t>EPS 236</a:t>
            </a:r>
          </a:p>
        </p:txBody>
      </p:sp>
      <p:sp>
        <p:nvSpPr>
          <p:cNvPr id="7" name="Slide Number Placeholder 6">
            <a:extLst>
              <a:ext uri="{FF2B5EF4-FFF2-40B4-BE49-F238E27FC236}">
                <a16:creationId xmlns:a16="http://schemas.microsoft.com/office/drawing/2014/main" id="{5F7C2287-BC82-054A-BD27-C287A7B17AC1}"/>
              </a:ext>
            </a:extLst>
          </p:cNvPr>
          <p:cNvSpPr>
            <a:spLocks noGrp="1"/>
          </p:cNvSpPr>
          <p:nvPr>
            <p:ph type="sldNum" sz="quarter" idx="12"/>
          </p:nvPr>
        </p:nvSpPr>
        <p:spPr/>
        <p:txBody>
          <a:bodyPr/>
          <a:lstStyle/>
          <a:p>
            <a:fld id="{CD3A2B4A-3F34-F54A-9B5F-22559B4D568D}" type="slidenum">
              <a:rPr lang="en-US" smtClean="0"/>
              <a:t>29</a:t>
            </a:fld>
            <a:endParaRPr lang="en-US"/>
          </a:p>
        </p:txBody>
      </p:sp>
    </p:spTree>
    <p:extLst>
      <p:ext uri="{BB962C8B-B14F-4D97-AF65-F5344CB8AC3E}">
        <p14:creationId xmlns:p14="http://schemas.microsoft.com/office/powerpoint/2010/main" val="1190129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319736-C8F5-9F4B-84F5-834F57A426A8}"/>
              </a:ext>
            </a:extLst>
          </p:cNvPr>
          <p:cNvSpPr/>
          <p:nvPr/>
        </p:nvSpPr>
        <p:spPr>
          <a:xfrm>
            <a:off x="0" y="0"/>
            <a:ext cx="9144000" cy="6858000"/>
          </a:xfrm>
          <a:prstGeom prst="rect">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2B56A4D-8156-C544-BF1B-4E76959CA08D}"/>
              </a:ext>
            </a:extLst>
          </p:cNvPr>
          <p:cNvSpPr txBox="1"/>
          <p:nvPr/>
        </p:nvSpPr>
        <p:spPr>
          <a:xfrm>
            <a:off x="424069" y="145773"/>
            <a:ext cx="8216349" cy="6555641"/>
          </a:xfrm>
          <a:prstGeom prst="rect">
            <a:avLst/>
          </a:prstGeom>
          <a:solidFill>
            <a:srgbClr val="FFFF00"/>
          </a:solidFill>
        </p:spPr>
        <p:txBody>
          <a:bodyPr wrap="square" rtlCol="0">
            <a:spAutoFit/>
          </a:bodyPr>
          <a:lstStyle/>
          <a:p>
            <a:r>
              <a:rPr lang="en-US" sz="2800" b="1" u="sng" dirty="0"/>
              <a:t>1. Statistical inference</a:t>
            </a:r>
          </a:p>
          <a:p>
            <a:r>
              <a:rPr lang="en-US" sz="2800" b="1" dirty="0"/>
              <a:t>   a. Hypothetical concept</a:t>
            </a:r>
          </a:p>
          <a:p>
            <a:r>
              <a:rPr lang="en-US" sz="2800" b="1" dirty="0"/>
              <a:t>   b. </a:t>
            </a:r>
            <a:r>
              <a:rPr lang="en-US" sz="2800" b="1" dirty="0">
                <a:solidFill>
                  <a:srgbClr val="FF0000"/>
                </a:solidFill>
              </a:rPr>
              <a:t>Resampling</a:t>
            </a:r>
          </a:p>
          <a:p>
            <a:r>
              <a:rPr lang="en-US" sz="2800" b="1" dirty="0"/>
              <a:t>   c. Forecasting (markets; treatment effects)</a:t>
            </a:r>
          </a:p>
          <a:p>
            <a:r>
              <a:rPr lang="en-US" sz="2800" b="1" dirty="0"/>
              <a:t>   d. Confidence intervals – resampling</a:t>
            </a:r>
          </a:p>
          <a:p>
            <a:r>
              <a:rPr lang="en-US" sz="2800" b="1" dirty="0"/>
              <a:t>   e. Confidence intervals and variances</a:t>
            </a:r>
          </a:p>
          <a:p>
            <a:r>
              <a:rPr lang="en-US" sz="2800" b="1" dirty="0"/>
              <a:t>      (AKA, Why "errors" and "uncertainty" are so  </a:t>
            </a:r>
          </a:p>
          <a:p>
            <a:r>
              <a:rPr lang="en-US" sz="2800" b="1" dirty="0"/>
              <a:t>       confusing to physical scientists.)</a:t>
            </a:r>
          </a:p>
          <a:p>
            <a:endParaRPr lang="en-US" sz="2800" b="1" dirty="0"/>
          </a:p>
          <a:p>
            <a:r>
              <a:rPr lang="en-US" sz="2800" b="1" u="sng" dirty="0"/>
              <a:t>2. Modeling a physical system</a:t>
            </a:r>
          </a:p>
          <a:p>
            <a:r>
              <a:rPr lang="en-US" sz="2800" b="1" dirty="0"/>
              <a:t>                  Resampling and forecasting</a:t>
            </a:r>
          </a:p>
          <a:p>
            <a:r>
              <a:rPr lang="en-US" sz="2800" b="1" dirty="0"/>
              <a:t>   a. H atom (example)</a:t>
            </a:r>
          </a:p>
          <a:p>
            <a:r>
              <a:rPr lang="en-US" sz="2800" b="1" dirty="0"/>
              <a:t>   b. Emissions of natural gas from cities</a:t>
            </a:r>
          </a:p>
          <a:p>
            <a:r>
              <a:rPr lang="en-US" sz="2800" b="1" dirty="0"/>
              <a:t>      What question is being asked?</a:t>
            </a:r>
          </a:p>
          <a:p>
            <a:r>
              <a:rPr lang="en-US" sz="2800" b="1" dirty="0"/>
              <a:t>      What physical system is being modeled?</a:t>
            </a:r>
          </a:p>
        </p:txBody>
      </p:sp>
      <p:sp>
        <p:nvSpPr>
          <p:cNvPr id="4" name="Date Placeholder 3">
            <a:extLst>
              <a:ext uri="{FF2B5EF4-FFF2-40B4-BE49-F238E27FC236}">
                <a16:creationId xmlns:a16="http://schemas.microsoft.com/office/drawing/2014/main" id="{08C94CE5-27CA-7442-9CAB-1333D6E651CC}"/>
              </a:ext>
            </a:extLst>
          </p:cNvPr>
          <p:cNvSpPr>
            <a:spLocks noGrp="1"/>
          </p:cNvSpPr>
          <p:nvPr>
            <p:ph type="dt" sz="half" idx="10"/>
          </p:nvPr>
        </p:nvSpPr>
        <p:spPr>
          <a:xfrm>
            <a:off x="424069" y="6477876"/>
            <a:ext cx="2057400" cy="365125"/>
          </a:xfrm>
        </p:spPr>
        <p:txBody>
          <a:bodyPr/>
          <a:lstStyle/>
          <a:p>
            <a:fld id="{55096F41-1218-7845-855C-2AF8095D8A84}" type="datetime1">
              <a:rPr lang="en-US" smtClean="0"/>
              <a:t>1/30/19</a:t>
            </a:fld>
            <a:endParaRPr lang="en-US"/>
          </a:p>
        </p:txBody>
      </p:sp>
      <p:sp>
        <p:nvSpPr>
          <p:cNvPr id="5" name="Footer Placeholder 4">
            <a:extLst>
              <a:ext uri="{FF2B5EF4-FFF2-40B4-BE49-F238E27FC236}">
                <a16:creationId xmlns:a16="http://schemas.microsoft.com/office/drawing/2014/main" id="{47EB101C-F98C-C24E-8CAD-B96C1A00ECDD}"/>
              </a:ext>
            </a:extLst>
          </p:cNvPr>
          <p:cNvSpPr>
            <a:spLocks noGrp="1"/>
          </p:cNvSpPr>
          <p:nvPr>
            <p:ph type="ftr" sz="quarter" idx="11"/>
          </p:nvPr>
        </p:nvSpPr>
        <p:spPr>
          <a:xfrm>
            <a:off x="2824369" y="6477876"/>
            <a:ext cx="3086100" cy="365125"/>
          </a:xfrm>
        </p:spPr>
        <p:txBody>
          <a:bodyPr/>
          <a:lstStyle/>
          <a:p>
            <a:r>
              <a:rPr lang="en-US"/>
              <a:t>EPS 236</a:t>
            </a:r>
          </a:p>
        </p:txBody>
      </p:sp>
      <p:sp>
        <p:nvSpPr>
          <p:cNvPr id="6" name="Slide Number Placeholder 5">
            <a:extLst>
              <a:ext uri="{FF2B5EF4-FFF2-40B4-BE49-F238E27FC236}">
                <a16:creationId xmlns:a16="http://schemas.microsoft.com/office/drawing/2014/main" id="{0C4FD76B-8179-1A44-92C1-6053B2CBE9B1}"/>
              </a:ext>
            </a:extLst>
          </p:cNvPr>
          <p:cNvSpPr>
            <a:spLocks noGrp="1"/>
          </p:cNvSpPr>
          <p:nvPr>
            <p:ph type="sldNum" sz="quarter" idx="12"/>
          </p:nvPr>
        </p:nvSpPr>
        <p:spPr>
          <a:xfrm>
            <a:off x="6253369" y="6477876"/>
            <a:ext cx="2057400" cy="365125"/>
          </a:xfrm>
        </p:spPr>
        <p:txBody>
          <a:bodyPr/>
          <a:lstStyle/>
          <a:p>
            <a:fld id="{CD3A2B4A-3F34-F54A-9B5F-22559B4D568D}" type="slidenum">
              <a:rPr lang="en-US" smtClean="0"/>
              <a:t>3</a:t>
            </a:fld>
            <a:endParaRPr lang="en-US"/>
          </a:p>
        </p:txBody>
      </p:sp>
    </p:spTree>
    <p:extLst>
      <p:ext uri="{BB962C8B-B14F-4D97-AF65-F5344CB8AC3E}">
        <p14:creationId xmlns:p14="http://schemas.microsoft.com/office/powerpoint/2010/main" val="2112606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43000" y="0"/>
            <a:ext cx="6858000" cy="6858000"/>
          </a:xfrm>
          <a:prstGeom prst="rect">
            <a:avLst/>
          </a:prstGeom>
        </p:spPr>
      </p:pic>
      <p:sp>
        <p:nvSpPr>
          <p:cNvPr id="2" name="TextBox 1"/>
          <p:cNvSpPr txBox="1"/>
          <p:nvPr/>
        </p:nvSpPr>
        <p:spPr>
          <a:xfrm>
            <a:off x="841237" y="5156022"/>
            <a:ext cx="7251700" cy="1200329"/>
          </a:xfrm>
          <a:prstGeom prst="rect">
            <a:avLst/>
          </a:prstGeom>
          <a:solidFill>
            <a:schemeClr val="bg1">
              <a:lumMod val="75000"/>
              <a:alpha val="68000"/>
            </a:schemeClr>
          </a:solidFill>
        </p:spPr>
        <p:txBody>
          <a:bodyPr wrap="square" rtlCol="0">
            <a:spAutoFit/>
          </a:bodyPr>
          <a:lstStyle/>
          <a:p>
            <a:r>
              <a:rPr lang="en-US" sz="3600" b="1" dirty="0">
                <a:solidFill>
                  <a:srgbClr val="0000FF"/>
                </a:solidFill>
              </a:rPr>
              <a:t>Don’t fit OLS models to garbage: </a:t>
            </a:r>
          </a:p>
          <a:p>
            <a:r>
              <a:rPr lang="en-US" sz="3600" b="1" dirty="0">
                <a:solidFill>
                  <a:srgbClr val="0000FF"/>
                </a:solidFill>
              </a:rPr>
              <a:t> test your data for serial correlation !</a:t>
            </a:r>
          </a:p>
        </p:txBody>
      </p:sp>
      <p:sp>
        <p:nvSpPr>
          <p:cNvPr id="4" name="Date Placeholder 3">
            <a:extLst>
              <a:ext uri="{FF2B5EF4-FFF2-40B4-BE49-F238E27FC236}">
                <a16:creationId xmlns:a16="http://schemas.microsoft.com/office/drawing/2014/main" id="{C231EBC4-F327-B043-99C7-D73631227829}"/>
              </a:ext>
            </a:extLst>
          </p:cNvPr>
          <p:cNvSpPr>
            <a:spLocks noGrp="1"/>
          </p:cNvSpPr>
          <p:nvPr>
            <p:ph type="dt" sz="half" idx="10"/>
          </p:nvPr>
        </p:nvSpPr>
        <p:spPr>
          <a:xfrm>
            <a:off x="708163" y="6492875"/>
            <a:ext cx="2057400" cy="365125"/>
          </a:xfrm>
        </p:spPr>
        <p:txBody>
          <a:bodyPr/>
          <a:lstStyle/>
          <a:p>
            <a:fld id="{ED88589C-3170-6148-B0BF-436D496B0906}" type="datetime1">
              <a:rPr lang="en-US" smtClean="0"/>
              <a:t>1/30/19</a:t>
            </a:fld>
            <a:endParaRPr lang="en-US"/>
          </a:p>
        </p:txBody>
      </p:sp>
      <p:sp>
        <p:nvSpPr>
          <p:cNvPr id="5" name="Footer Placeholder 4">
            <a:extLst>
              <a:ext uri="{FF2B5EF4-FFF2-40B4-BE49-F238E27FC236}">
                <a16:creationId xmlns:a16="http://schemas.microsoft.com/office/drawing/2014/main" id="{5AF5D604-9EC0-0A4E-887C-C41F719E3430}"/>
              </a:ext>
            </a:extLst>
          </p:cNvPr>
          <p:cNvSpPr>
            <a:spLocks noGrp="1"/>
          </p:cNvSpPr>
          <p:nvPr>
            <p:ph type="ftr" sz="quarter" idx="11"/>
          </p:nvPr>
        </p:nvSpPr>
        <p:spPr>
          <a:xfrm>
            <a:off x="3108463" y="6492875"/>
            <a:ext cx="3086100" cy="365125"/>
          </a:xfrm>
        </p:spPr>
        <p:txBody>
          <a:bodyPr/>
          <a:lstStyle/>
          <a:p>
            <a:r>
              <a:rPr lang="en-US"/>
              <a:t>EPS 236</a:t>
            </a:r>
          </a:p>
        </p:txBody>
      </p:sp>
      <p:sp>
        <p:nvSpPr>
          <p:cNvPr id="6" name="Slide Number Placeholder 5">
            <a:extLst>
              <a:ext uri="{FF2B5EF4-FFF2-40B4-BE49-F238E27FC236}">
                <a16:creationId xmlns:a16="http://schemas.microsoft.com/office/drawing/2014/main" id="{6BBA1EDB-09C2-794A-9BB0-565E78CB7748}"/>
              </a:ext>
            </a:extLst>
          </p:cNvPr>
          <p:cNvSpPr>
            <a:spLocks noGrp="1"/>
          </p:cNvSpPr>
          <p:nvPr>
            <p:ph type="sldNum" sz="quarter" idx="12"/>
          </p:nvPr>
        </p:nvSpPr>
        <p:spPr>
          <a:xfrm>
            <a:off x="6537463" y="6492875"/>
            <a:ext cx="2057400" cy="365125"/>
          </a:xfrm>
        </p:spPr>
        <p:txBody>
          <a:bodyPr/>
          <a:lstStyle/>
          <a:p>
            <a:fld id="{CD3A2B4A-3F34-F54A-9B5F-22559B4D568D}" type="slidenum">
              <a:rPr lang="en-US" smtClean="0"/>
              <a:t>30</a:t>
            </a:fld>
            <a:endParaRPr lang="en-US"/>
          </a:p>
        </p:txBody>
      </p:sp>
    </p:spTree>
    <p:extLst>
      <p:ext uri="{BB962C8B-B14F-4D97-AF65-F5344CB8AC3E}">
        <p14:creationId xmlns:p14="http://schemas.microsoft.com/office/powerpoint/2010/main" val="826593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033164" cy="1077218"/>
          </a:xfrm>
          <a:prstGeom prst="rect">
            <a:avLst/>
          </a:prstGeom>
          <a:solidFill>
            <a:schemeClr val="bg1">
              <a:lumMod val="85000"/>
            </a:schemeClr>
          </a:solidFill>
        </p:spPr>
        <p:txBody>
          <a:bodyPr wrap="square" rtlCol="0">
            <a:spAutoFit/>
          </a:bodyPr>
          <a:lstStyle/>
          <a:p>
            <a:pPr algn="ctr"/>
            <a:r>
              <a:rPr lang="en-US" sz="3200" b="1" dirty="0"/>
              <a:t>4. Estimating and presenting probability distributions and uncertainty (a.k.a. “errors”)</a:t>
            </a:r>
          </a:p>
        </p:txBody>
      </p:sp>
      <p:sp>
        <p:nvSpPr>
          <p:cNvPr id="3" name="TextBox 2"/>
          <p:cNvSpPr txBox="1"/>
          <p:nvPr/>
        </p:nvSpPr>
        <p:spPr>
          <a:xfrm>
            <a:off x="138545" y="1077218"/>
            <a:ext cx="9005455" cy="5693866"/>
          </a:xfrm>
          <a:prstGeom prst="rect">
            <a:avLst/>
          </a:prstGeom>
          <a:noFill/>
        </p:spPr>
        <p:txBody>
          <a:bodyPr wrap="square" rtlCol="0">
            <a:spAutoFit/>
          </a:bodyPr>
          <a:lstStyle/>
          <a:p>
            <a:pPr marL="457200" indent="-457200">
              <a:buFont typeface="Arial" charset="0"/>
              <a:buChar char="•"/>
            </a:pPr>
            <a:r>
              <a:rPr lang="en-US" sz="2800" dirty="0"/>
              <a:t>Rigorously estimated errors are essential for data analysis</a:t>
            </a:r>
          </a:p>
          <a:p>
            <a:pPr marL="457200" indent="-457200">
              <a:buFont typeface="Arial" charset="0"/>
              <a:buChar char="•"/>
            </a:pPr>
            <a:endParaRPr lang="en-US" sz="1400" dirty="0"/>
          </a:p>
          <a:p>
            <a:pPr marL="457200" indent="-457200">
              <a:buFont typeface="Arial" charset="0"/>
              <a:buChar char="•"/>
            </a:pPr>
            <a:r>
              <a:rPr lang="en-US" sz="2800" dirty="0"/>
              <a:t>The </a:t>
            </a:r>
            <a:r>
              <a:rPr lang="en-US" sz="2800" u="sng" dirty="0"/>
              <a:t>standard deviation</a:t>
            </a:r>
            <a:r>
              <a:rPr lang="en-US" sz="2800" dirty="0"/>
              <a:t> </a:t>
            </a:r>
            <a:r>
              <a:rPr lang="en-US" sz="2800" b="1" dirty="0"/>
              <a:t>(</a:t>
            </a:r>
            <a:r>
              <a:rPr lang="en-US" sz="2800" b="1" dirty="0">
                <a:latin typeface="symbol" charset="2"/>
              </a:rPr>
              <a:t>s)</a:t>
            </a:r>
            <a:r>
              <a:rPr lang="en-US" sz="2800" dirty="0"/>
              <a:t> measures variation of the sample. </a:t>
            </a:r>
          </a:p>
          <a:p>
            <a:pPr marL="457200" indent="-457200">
              <a:buFont typeface="Arial" charset="0"/>
              <a:buChar char="•"/>
            </a:pPr>
            <a:endParaRPr lang="en-US" sz="1400" dirty="0"/>
          </a:p>
          <a:p>
            <a:pPr marL="457200" indent="-457200">
              <a:buFont typeface="Arial" charset="0"/>
              <a:buChar char="•"/>
            </a:pPr>
            <a:r>
              <a:rPr lang="en-US" sz="2800" dirty="0"/>
              <a:t>The </a:t>
            </a:r>
            <a:r>
              <a:rPr lang="en-US" sz="2800" i="1" dirty="0"/>
              <a:t>confidence interval </a:t>
            </a:r>
            <a:r>
              <a:rPr lang="en-US" sz="2800" b="1" dirty="0"/>
              <a:t>(CI)</a:t>
            </a:r>
            <a:r>
              <a:rPr lang="en-US" sz="2800" b="1" i="1" dirty="0"/>
              <a:t> </a:t>
            </a:r>
            <a:r>
              <a:rPr lang="en-US" sz="2800" dirty="0"/>
              <a:t>estimates the uncertainty of the model results (parameters</a:t>
            </a:r>
            <a:r>
              <a:rPr lang="is-IS" sz="2800" dirty="0"/>
              <a:t>…).</a:t>
            </a:r>
          </a:p>
          <a:p>
            <a:pPr marL="457200" indent="-457200">
              <a:buFont typeface="Arial" charset="0"/>
              <a:buChar char="•"/>
            </a:pPr>
            <a:endParaRPr lang="is-IS" sz="1400" i="1" dirty="0"/>
          </a:p>
          <a:p>
            <a:pPr marL="457200" indent="-457200">
              <a:buFont typeface="Arial" charset="0"/>
              <a:buChar char="•"/>
            </a:pPr>
            <a:r>
              <a:rPr lang="is-IS" sz="2800" dirty="0"/>
              <a:t>The confidence interval is often estimated using the “standard error” (from MLE) or the “t-test”. These assume errors are Gaussian.</a:t>
            </a:r>
          </a:p>
          <a:p>
            <a:pPr marL="457200" indent="-457200">
              <a:buFont typeface="Arial" charset="0"/>
              <a:buChar char="•"/>
            </a:pPr>
            <a:endParaRPr lang="is-IS" sz="1400" dirty="0"/>
          </a:p>
          <a:p>
            <a:pPr marL="457200" indent="-457200">
              <a:buFont typeface="Arial" charset="0"/>
              <a:buChar char="•"/>
            </a:pPr>
            <a:r>
              <a:rPr lang="is-IS" sz="2800" dirty="0"/>
              <a:t>Complex inference (e.g. hierarcharal or sequential/chained models) require a bootstrap or its big cousin, the Markov Chain/Monte Carlo  approach.</a:t>
            </a:r>
            <a:endParaRPr lang="en-US" sz="2800" dirty="0"/>
          </a:p>
        </p:txBody>
      </p:sp>
      <p:sp>
        <p:nvSpPr>
          <p:cNvPr id="4" name="Date Placeholder 3">
            <a:extLst>
              <a:ext uri="{FF2B5EF4-FFF2-40B4-BE49-F238E27FC236}">
                <a16:creationId xmlns:a16="http://schemas.microsoft.com/office/drawing/2014/main" id="{7359B729-8673-714B-9FCA-1230E6DC2373}"/>
              </a:ext>
            </a:extLst>
          </p:cNvPr>
          <p:cNvSpPr>
            <a:spLocks noGrp="1"/>
          </p:cNvSpPr>
          <p:nvPr>
            <p:ph type="dt" sz="half" idx="10"/>
          </p:nvPr>
        </p:nvSpPr>
        <p:spPr>
          <a:xfrm>
            <a:off x="774424" y="6492875"/>
            <a:ext cx="2057400" cy="365125"/>
          </a:xfrm>
        </p:spPr>
        <p:txBody>
          <a:bodyPr/>
          <a:lstStyle/>
          <a:p>
            <a:fld id="{C3C6E9F4-7D49-624A-969A-EB456E93C5CF}" type="datetime1">
              <a:rPr lang="en-US" smtClean="0"/>
              <a:t>1/30/19</a:t>
            </a:fld>
            <a:endParaRPr lang="en-US"/>
          </a:p>
        </p:txBody>
      </p:sp>
      <p:sp>
        <p:nvSpPr>
          <p:cNvPr id="5" name="Footer Placeholder 4">
            <a:extLst>
              <a:ext uri="{FF2B5EF4-FFF2-40B4-BE49-F238E27FC236}">
                <a16:creationId xmlns:a16="http://schemas.microsoft.com/office/drawing/2014/main" id="{A23868DE-3E0A-064C-A94F-69785782C0CD}"/>
              </a:ext>
            </a:extLst>
          </p:cNvPr>
          <p:cNvSpPr>
            <a:spLocks noGrp="1"/>
          </p:cNvSpPr>
          <p:nvPr>
            <p:ph type="ftr" sz="quarter" idx="11"/>
          </p:nvPr>
        </p:nvSpPr>
        <p:spPr>
          <a:xfrm>
            <a:off x="3174724" y="6492875"/>
            <a:ext cx="3086100" cy="365125"/>
          </a:xfrm>
        </p:spPr>
        <p:txBody>
          <a:bodyPr/>
          <a:lstStyle/>
          <a:p>
            <a:r>
              <a:rPr lang="en-US"/>
              <a:t>EPS 236</a:t>
            </a:r>
          </a:p>
        </p:txBody>
      </p:sp>
      <p:sp>
        <p:nvSpPr>
          <p:cNvPr id="6" name="Slide Number Placeholder 5">
            <a:extLst>
              <a:ext uri="{FF2B5EF4-FFF2-40B4-BE49-F238E27FC236}">
                <a16:creationId xmlns:a16="http://schemas.microsoft.com/office/drawing/2014/main" id="{2F1DD453-43B6-8841-BB53-5F925511DCB0}"/>
              </a:ext>
            </a:extLst>
          </p:cNvPr>
          <p:cNvSpPr>
            <a:spLocks noGrp="1"/>
          </p:cNvSpPr>
          <p:nvPr>
            <p:ph type="sldNum" sz="quarter" idx="12"/>
          </p:nvPr>
        </p:nvSpPr>
        <p:spPr>
          <a:xfrm>
            <a:off x="6603724" y="6492875"/>
            <a:ext cx="2057400" cy="365125"/>
          </a:xfrm>
        </p:spPr>
        <p:txBody>
          <a:bodyPr/>
          <a:lstStyle/>
          <a:p>
            <a:fld id="{CD3A2B4A-3F34-F54A-9B5F-22559B4D568D}" type="slidenum">
              <a:rPr lang="en-US" smtClean="0"/>
              <a:t>31</a:t>
            </a:fld>
            <a:endParaRPr lang="en-US"/>
          </a:p>
        </p:txBody>
      </p:sp>
    </p:spTree>
    <p:extLst>
      <p:ext uri="{BB962C8B-B14F-4D97-AF65-F5344CB8AC3E}">
        <p14:creationId xmlns:p14="http://schemas.microsoft.com/office/powerpoint/2010/main" val="1500822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527" y="831272"/>
            <a:ext cx="8575964" cy="6124754"/>
          </a:xfrm>
          <a:prstGeom prst="rect">
            <a:avLst/>
          </a:prstGeom>
          <a:noFill/>
        </p:spPr>
        <p:txBody>
          <a:bodyPr wrap="square" rtlCol="0">
            <a:spAutoFit/>
          </a:bodyPr>
          <a:lstStyle/>
          <a:p>
            <a:pPr lvl="0"/>
            <a:r>
              <a:rPr lang="en-US" sz="2400" b="1" dirty="0">
                <a:solidFill>
                  <a:srgbClr val="FF0000"/>
                </a:solidFill>
              </a:rPr>
              <a:t>The confidence interval is an </a:t>
            </a:r>
            <a:r>
              <a:rPr lang="en-US" sz="2400" b="1" u="sng" dirty="0">
                <a:solidFill>
                  <a:srgbClr val="FF0000"/>
                </a:solidFill>
              </a:rPr>
              <a:t>estimate</a:t>
            </a:r>
            <a:r>
              <a:rPr lang="en-US" sz="2400" b="1" dirty="0">
                <a:solidFill>
                  <a:srgbClr val="FF0000"/>
                </a:solidFill>
              </a:rPr>
              <a:t> for the results that would be obtained from </a:t>
            </a:r>
            <a:r>
              <a:rPr lang="en-US" sz="2400" b="1" u="sng" dirty="0">
                <a:solidFill>
                  <a:srgbClr val="FF0000"/>
                </a:solidFill>
              </a:rPr>
              <a:t>resampling</a:t>
            </a:r>
            <a:r>
              <a:rPr lang="en-US" sz="2400" b="1" dirty="0">
                <a:solidFill>
                  <a:srgbClr val="FF0000"/>
                </a:solidFill>
              </a:rPr>
              <a:t> (repeating an experiment). </a:t>
            </a:r>
          </a:p>
          <a:p>
            <a:pPr lvl="0"/>
            <a:endParaRPr lang="en-US" b="1" dirty="0">
              <a:solidFill>
                <a:srgbClr val="FF0000"/>
              </a:solidFill>
            </a:endParaRPr>
          </a:p>
          <a:p>
            <a:pPr lvl="0"/>
            <a:r>
              <a:rPr lang="en-US" sz="2400" b="1" dirty="0">
                <a:solidFill>
                  <a:srgbClr val="FF0000"/>
                </a:solidFill>
              </a:rPr>
              <a:t>If we could resample an experiment many times, the x% (e.g. 95%) confidence interval encompasses x% (95%) of the trial results. </a:t>
            </a:r>
          </a:p>
          <a:p>
            <a:pPr lvl="0"/>
            <a:endParaRPr lang="en-US" sz="2400" b="1" dirty="0">
              <a:solidFill>
                <a:srgbClr val="FF0000"/>
              </a:solidFill>
            </a:endParaRPr>
          </a:p>
          <a:p>
            <a:pPr lvl="0"/>
            <a:r>
              <a:rPr lang="en-US" sz="2400" b="1" dirty="0"/>
              <a:t>Example 1: </a:t>
            </a:r>
            <a:r>
              <a:rPr lang="en-US" sz="2400" dirty="0"/>
              <a:t>I want to estimate the mean temperature over a geographic area at a particular time. I measure the temperature at N points across the domain, and take the average to obtain an estimate of the mean. </a:t>
            </a:r>
          </a:p>
          <a:p>
            <a:pPr lvl="0"/>
            <a:endParaRPr lang="en-US" sz="1400" dirty="0"/>
          </a:p>
          <a:p>
            <a:pPr lvl="0"/>
            <a:r>
              <a:rPr lang="en-US" sz="2400" i="1" dirty="0"/>
              <a:t>If I repeated this measurement many times, the 95% confidence interval is given the the 2.5 and 97.5 percentiles. I can only make an </a:t>
            </a:r>
            <a:r>
              <a:rPr lang="en-US" sz="2400" i="1" u="sng" dirty="0"/>
              <a:t>estimate </a:t>
            </a:r>
            <a:r>
              <a:rPr lang="en-US" sz="2400" i="1" dirty="0"/>
              <a:t>of the true mean. Even worse, I can’t resample the domain at a past time!  </a:t>
            </a:r>
            <a:r>
              <a:rPr lang="en-US" sz="2400" i="1" u="sng" dirty="0"/>
              <a:t>I have only the N data points I first measured</a:t>
            </a:r>
            <a:r>
              <a:rPr lang="en-US" sz="2400" i="1" dirty="0"/>
              <a:t>.</a:t>
            </a:r>
          </a:p>
          <a:p>
            <a:pPr lvl="0"/>
            <a:endParaRPr lang="en-US" sz="2400" dirty="0"/>
          </a:p>
        </p:txBody>
      </p:sp>
      <p:sp>
        <p:nvSpPr>
          <p:cNvPr id="3" name="TextBox 2"/>
          <p:cNvSpPr txBox="1"/>
          <p:nvPr/>
        </p:nvSpPr>
        <p:spPr>
          <a:xfrm>
            <a:off x="471055" y="180109"/>
            <a:ext cx="8146472" cy="523220"/>
          </a:xfrm>
          <a:prstGeom prst="rect">
            <a:avLst/>
          </a:prstGeom>
          <a:solidFill>
            <a:schemeClr val="bg1">
              <a:lumMod val="85000"/>
            </a:schemeClr>
          </a:solidFill>
        </p:spPr>
        <p:txBody>
          <a:bodyPr wrap="square" rtlCol="0">
            <a:spAutoFit/>
          </a:bodyPr>
          <a:lstStyle/>
          <a:p>
            <a:pPr algn="ctr"/>
            <a:r>
              <a:rPr lang="en-US" sz="2800" b="1"/>
              <a:t>What is a “confidence interval”  (“CI”) ?</a:t>
            </a:r>
          </a:p>
        </p:txBody>
      </p:sp>
      <p:sp>
        <p:nvSpPr>
          <p:cNvPr id="4" name="Date Placeholder 3">
            <a:extLst>
              <a:ext uri="{FF2B5EF4-FFF2-40B4-BE49-F238E27FC236}">
                <a16:creationId xmlns:a16="http://schemas.microsoft.com/office/drawing/2014/main" id="{6F3325EC-018E-1B4C-9CE3-D21C0FC4ED3B}"/>
              </a:ext>
            </a:extLst>
          </p:cNvPr>
          <p:cNvSpPr>
            <a:spLocks noGrp="1"/>
          </p:cNvSpPr>
          <p:nvPr>
            <p:ph type="dt" sz="half" idx="10"/>
          </p:nvPr>
        </p:nvSpPr>
        <p:spPr>
          <a:xfrm>
            <a:off x="730827" y="6492875"/>
            <a:ext cx="2057400" cy="365125"/>
          </a:xfrm>
        </p:spPr>
        <p:txBody>
          <a:bodyPr/>
          <a:lstStyle/>
          <a:p>
            <a:fld id="{DEC61FFF-B70D-324E-B16B-66F729C62869}" type="datetime1">
              <a:rPr lang="en-US" smtClean="0"/>
              <a:t>1/30/19</a:t>
            </a:fld>
            <a:endParaRPr lang="en-US"/>
          </a:p>
        </p:txBody>
      </p:sp>
      <p:sp>
        <p:nvSpPr>
          <p:cNvPr id="5" name="Footer Placeholder 4">
            <a:extLst>
              <a:ext uri="{FF2B5EF4-FFF2-40B4-BE49-F238E27FC236}">
                <a16:creationId xmlns:a16="http://schemas.microsoft.com/office/drawing/2014/main" id="{ADBB0042-24B6-544A-92D4-A9EF63E9F23F}"/>
              </a:ext>
            </a:extLst>
          </p:cNvPr>
          <p:cNvSpPr>
            <a:spLocks noGrp="1"/>
          </p:cNvSpPr>
          <p:nvPr>
            <p:ph type="ftr" sz="quarter" idx="11"/>
          </p:nvPr>
        </p:nvSpPr>
        <p:spPr>
          <a:xfrm>
            <a:off x="3131127" y="6492875"/>
            <a:ext cx="3086100" cy="365125"/>
          </a:xfrm>
        </p:spPr>
        <p:txBody>
          <a:bodyPr/>
          <a:lstStyle/>
          <a:p>
            <a:r>
              <a:rPr lang="en-US"/>
              <a:t>EPS 236</a:t>
            </a:r>
          </a:p>
        </p:txBody>
      </p:sp>
      <p:sp>
        <p:nvSpPr>
          <p:cNvPr id="6" name="Slide Number Placeholder 5">
            <a:extLst>
              <a:ext uri="{FF2B5EF4-FFF2-40B4-BE49-F238E27FC236}">
                <a16:creationId xmlns:a16="http://schemas.microsoft.com/office/drawing/2014/main" id="{8B99D62F-CAF3-734C-964C-117D141C52E7}"/>
              </a:ext>
            </a:extLst>
          </p:cNvPr>
          <p:cNvSpPr>
            <a:spLocks noGrp="1"/>
          </p:cNvSpPr>
          <p:nvPr>
            <p:ph type="sldNum" sz="quarter" idx="12"/>
          </p:nvPr>
        </p:nvSpPr>
        <p:spPr>
          <a:xfrm>
            <a:off x="6560127" y="6492875"/>
            <a:ext cx="2057400" cy="365125"/>
          </a:xfrm>
        </p:spPr>
        <p:txBody>
          <a:bodyPr/>
          <a:lstStyle/>
          <a:p>
            <a:fld id="{CD3A2B4A-3F34-F54A-9B5F-22559B4D568D}" type="slidenum">
              <a:rPr lang="en-US" smtClean="0"/>
              <a:t>32</a:t>
            </a:fld>
            <a:endParaRPr lang="en-US"/>
          </a:p>
        </p:txBody>
      </p:sp>
    </p:spTree>
    <p:extLst>
      <p:ext uri="{BB962C8B-B14F-4D97-AF65-F5344CB8AC3E}">
        <p14:creationId xmlns:p14="http://schemas.microsoft.com/office/powerpoint/2010/main" val="1647832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3848"/>
            <a:ext cx="9143999" cy="1384995"/>
          </a:xfrm>
          <a:prstGeom prst="rect">
            <a:avLst/>
          </a:prstGeom>
          <a:solidFill>
            <a:schemeClr val="bg1">
              <a:lumMod val="85000"/>
            </a:schemeClr>
          </a:solidFill>
        </p:spPr>
        <p:txBody>
          <a:bodyPr wrap="square" rtlCol="0">
            <a:spAutoFit/>
          </a:bodyPr>
          <a:lstStyle/>
          <a:p>
            <a:pPr algn="ctr"/>
            <a:r>
              <a:rPr lang="en-US" sz="2800" b="1" dirty="0">
                <a:solidFill>
                  <a:prstClr val="black"/>
                </a:solidFill>
              </a:rPr>
              <a:t>Standard deviation (</a:t>
            </a:r>
            <a:r>
              <a:rPr lang="en-US" sz="2800" b="1" dirty="0">
                <a:solidFill>
                  <a:prstClr val="black"/>
                </a:solidFill>
                <a:latin typeface="symbol" charset="2"/>
              </a:rPr>
              <a:t>s) </a:t>
            </a:r>
            <a:r>
              <a:rPr lang="en-US" sz="2800" b="1" dirty="0">
                <a:solidFill>
                  <a:prstClr val="black"/>
                </a:solidFill>
              </a:rPr>
              <a:t>or variance (</a:t>
            </a:r>
            <a:r>
              <a:rPr lang="en-US" sz="2800" b="1" dirty="0" err="1">
                <a:solidFill>
                  <a:prstClr val="black"/>
                </a:solidFill>
              </a:rPr>
              <a:t>var</a:t>
            </a:r>
            <a:r>
              <a:rPr lang="en-US" sz="2800" b="1" dirty="0">
                <a:solidFill>
                  <a:prstClr val="black"/>
                </a:solidFill>
              </a:rPr>
              <a:t>)</a:t>
            </a:r>
          </a:p>
          <a:p>
            <a:pPr algn="ctr"/>
            <a:r>
              <a:rPr lang="en-US" sz="2800" b="1" dirty="0">
                <a:solidFill>
                  <a:prstClr val="black"/>
                </a:solidFill>
              </a:rPr>
              <a:t>vs</a:t>
            </a:r>
          </a:p>
          <a:p>
            <a:pPr algn="ctr"/>
            <a:r>
              <a:rPr lang="en-US" sz="2800" b="1" dirty="0">
                <a:solidFill>
                  <a:prstClr val="black"/>
                </a:solidFill>
              </a:rPr>
              <a:t>confidence interval (estimated error or uncertainty)</a:t>
            </a:r>
            <a:endParaRPr lang="en-US" dirty="0"/>
          </a:p>
        </p:txBody>
      </p:sp>
      <p:sp>
        <p:nvSpPr>
          <p:cNvPr id="3" name="TextBox 2"/>
          <p:cNvSpPr txBox="1"/>
          <p:nvPr/>
        </p:nvSpPr>
        <p:spPr>
          <a:xfrm>
            <a:off x="139148" y="1398843"/>
            <a:ext cx="8839200" cy="1200329"/>
          </a:xfrm>
          <a:prstGeom prst="rect">
            <a:avLst/>
          </a:prstGeom>
          <a:noFill/>
        </p:spPr>
        <p:txBody>
          <a:bodyPr wrap="square" rtlCol="0">
            <a:spAutoFit/>
          </a:bodyPr>
          <a:lstStyle/>
          <a:p>
            <a:r>
              <a:rPr lang="en-US" sz="2400" dirty="0"/>
              <a:t>Standard deviation measures the width of the probability distribution of your sample: estimates of </a:t>
            </a:r>
            <a:r>
              <a:rPr lang="en-US" sz="2400" b="1" dirty="0">
                <a:solidFill>
                  <a:prstClr val="black"/>
                </a:solidFill>
                <a:latin typeface="symbol" charset="2"/>
              </a:rPr>
              <a:t>s </a:t>
            </a:r>
            <a:r>
              <a:rPr lang="en-US" sz="2400" dirty="0"/>
              <a:t>will be refined as the sample gets larger. Estimates of the </a:t>
            </a:r>
            <a:r>
              <a:rPr lang="en-US" sz="2400" b="1" dirty="0"/>
              <a:t>CI</a:t>
            </a:r>
            <a:r>
              <a:rPr lang="en-US" sz="2400" b="1" i="1" dirty="0"/>
              <a:t> </a:t>
            </a:r>
            <a:r>
              <a:rPr lang="en-US" sz="2400" dirty="0"/>
              <a:t>get smaller as the sample gets larger.</a:t>
            </a:r>
          </a:p>
        </p:txBody>
      </p:sp>
      <p:pic>
        <p:nvPicPr>
          <p:cNvPr id="4" name="Picture 3"/>
          <p:cNvPicPr>
            <a:picLocks noChangeAspect="1"/>
          </p:cNvPicPr>
          <p:nvPr/>
        </p:nvPicPr>
        <p:blipFill rotWithShape="1">
          <a:blip r:embed="rId2"/>
          <a:srcRect b="2214"/>
          <a:stretch/>
        </p:blipFill>
        <p:spPr>
          <a:xfrm>
            <a:off x="4503330" y="2391355"/>
            <a:ext cx="4364181" cy="4267570"/>
          </a:xfrm>
          <a:prstGeom prst="rect">
            <a:avLst/>
          </a:prstGeom>
        </p:spPr>
      </p:pic>
      <p:pic>
        <p:nvPicPr>
          <p:cNvPr id="5" name="Picture 4"/>
          <p:cNvPicPr>
            <a:picLocks noChangeAspect="1"/>
          </p:cNvPicPr>
          <p:nvPr/>
        </p:nvPicPr>
        <p:blipFill rotWithShape="1">
          <a:blip r:embed="rId3"/>
          <a:srcRect b="2230"/>
          <a:stretch/>
        </p:blipFill>
        <p:spPr>
          <a:xfrm>
            <a:off x="139148" y="2391356"/>
            <a:ext cx="4364890" cy="4267568"/>
          </a:xfrm>
          <a:prstGeom prst="rect">
            <a:avLst/>
          </a:prstGeom>
        </p:spPr>
      </p:pic>
      <p:sp>
        <p:nvSpPr>
          <p:cNvPr id="6" name="TextBox 5"/>
          <p:cNvSpPr txBox="1"/>
          <p:nvPr/>
        </p:nvSpPr>
        <p:spPr>
          <a:xfrm>
            <a:off x="1548848" y="2493324"/>
            <a:ext cx="2095500" cy="369332"/>
          </a:xfrm>
          <a:prstGeom prst="rect">
            <a:avLst/>
          </a:prstGeom>
          <a:solidFill>
            <a:schemeClr val="bg1"/>
          </a:solidFill>
        </p:spPr>
        <p:txBody>
          <a:bodyPr wrap="square" rtlCol="0">
            <a:spAutoFit/>
          </a:bodyPr>
          <a:lstStyle/>
          <a:p>
            <a:r>
              <a:rPr lang="en-US" b="1" dirty="0"/>
              <a:t>Density: </a:t>
            </a:r>
            <a:r>
              <a:rPr lang="en-US" b="1" dirty="0" err="1"/>
              <a:t>rnorm</a:t>
            </a:r>
            <a:r>
              <a:rPr lang="en-US" b="1" dirty="0"/>
              <a:t>(50)</a:t>
            </a:r>
          </a:p>
        </p:txBody>
      </p:sp>
      <p:sp>
        <p:nvSpPr>
          <p:cNvPr id="7" name="TextBox 6"/>
          <p:cNvSpPr txBox="1"/>
          <p:nvPr/>
        </p:nvSpPr>
        <p:spPr>
          <a:xfrm>
            <a:off x="5827017" y="2441616"/>
            <a:ext cx="2095500" cy="369332"/>
          </a:xfrm>
          <a:prstGeom prst="rect">
            <a:avLst/>
          </a:prstGeom>
          <a:solidFill>
            <a:schemeClr val="bg1"/>
          </a:solidFill>
        </p:spPr>
        <p:txBody>
          <a:bodyPr wrap="square" rtlCol="0">
            <a:spAutoFit/>
          </a:bodyPr>
          <a:lstStyle/>
          <a:p>
            <a:r>
              <a:rPr lang="en-US" b="1" dirty="0"/>
              <a:t>Density: </a:t>
            </a:r>
            <a:r>
              <a:rPr lang="en-US" b="1" dirty="0" err="1"/>
              <a:t>rnorm</a:t>
            </a:r>
            <a:r>
              <a:rPr lang="en-US" b="1" dirty="0"/>
              <a:t>(1e6)</a:t>
            </a:r>
          </a:p>
        </p:txBody>
      </p:sp>
      <p:sp>
        <p:nvSpPr>
          <p:cNvPr id="8" name="TextBox 7"/>
          <p:cNvSpPr txBox="1"/>
          <p:nvPr/>
        </p:nvSpPr>
        <p:spPr>
          <a:xfrm>
            <a:off x="6569967" y="5427024"/>
            <a:ext cx="609600" cy="523220"/>
          </a:xfrm>
          <a:prstGeom prst="rect">
            <a:avLst/>
          </a:prstGeom>
          <a:noFill/>
        </p:spPr>
        <p:txBody>
          <a:bodyPr wrap="square" rtlCol="0">
            <a:spAutoFit/>
          </a:bodyPr>
          <a:lstStyle/>
          <a:p>
            <a:r>
              <a:rPr lang="en-US" sz="2800" b="1">
                <a:solidFill>
                  <a:prstClr val="black"/>
                </a:solidFill>
                <a:latin typeface="symbol" charset="2"/>
              </a:rPr>
              <a:t>2s</a:t>
            </a:r>
            <a:endParaRPr lang="en-US" dirty="0"/>
          </a:p>
        </p:txBody>
      </p:sp>
      <p:sp>
        <p:nvSpPr>
          <p:cNvPr id="9" name="TextBox 8"/>
          <p:cNvSpPr txBox="1"/>
          <p:nvPr/>
        </p:nvSpPr>
        <p:spPr>
          <a:xfrm>
            <a:off x="2172305" y="5427024"/>
            <a:ext cx="609600" cy="523220"/>
          </a:xfrm>
          <a:prstGeom prst="rect">
            <a:avLst/>
          </a:prstGeom>
          <a:noFill/>
        </p:spPr>
        <p:txBody>
          <a:bodyPr wrap="square" rtlCol="0">
            <a:spAutoFit/>
          </a:bodyPr>
          <a:lstStyle/>
          <a:p>
            <a:r>
              <a:rPr lang="en-US" sz="2800" b="1">
                <a:solidFill>
                  <a:prstClr val="black"/>
                </a:solidFill>
                <a:latin typeface="symbol" charset="2"/>
              </a:rPr>
              <a:t>2s</a:t>
            </a:r>
            <a:endParaRPr lang="en-US" dirty="0"/>
          </a:p>
        </p:txBody>
      </p:sp>
      <p:cxnSp>
        <p:nvCxnSpPr>
          <p:cNvPr id="11" name="Straight Arrow Connector 10"/>
          <p:cNvCxnSpPr/>
          <p:nvPr/>
        </p:nvCxnSpPr>
        <p:spPr>
          <a:xfrm>
            <a:off x="2183848" y="5909624"/>
            <a:ext cx="482600" cy="1270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229066" y="5325424"/>
            <a:ext cx="986782" cy="369332"/>
          </a:xfrm>
          <a:prstGeom prst="rect">
            <a:avLst/>
          </a:prstGeom>
          <a:noFill/>
        </p:spPr>
        <p:txBody>
          <a:bodyPr wrap="square" rtlCol="0">
            <a:spAutoFit/>
          </a:bodyPr>
          <a:lstStyle/>
          <a:p>
            <a:r>
              <a:rPr lang="en-US" b="1"/>
              <a:t>SD=0.85</a:t>
            </a:r>
          </a:p>
        </p:txBody>
      </p:sp>
      <p:sp>
        <p:nvSpPr>
          <p:cNvPr id="13" name="TextBox 12"/>
          <p:cNvSpPr txBox="1"/>
          <p:nvPr/>
        </p:nvSpPr>
        <p:spPr>
          <a:xfrm>
            <a:off x="7530148" y="5325424"/>
            <a:ext cx="986782" cy="369332"/>
          </a:xfrm>
          <a:prstGeom prst="rect">
            <a:avLst/>
          </a:prstGeom>
          <a:noFill/>
        </p:spPr>
        <p:txBody>
          <a:bodyPr wrap="square" rtlCol="0">
            <a:spAutoFit/>
          </a:bodyPr>
          <a:lstStyle/>
          <a:p>
            <a:r>
              <a:rPr lang="en-US" b="1" dirty="0"/>
              <a:t>SD=1.0</a:t>
            </a:r>
          </a:p>
        </p:txBody>
      </p:sp>
      <p:sp>
        <p:nvSpPr>
          <p:cNvPr id="14" name="TextBox 13"/>
          <p:cNvSpPr txBox="1"/>
          <p:nvPr/>
        </p:nvSpPr>
        <p:spPr>
          <a:xfrm>
            <a:off x="2781905" y="2945354"/>
            <a:ext cx="1511301" cy="923330"/>
          </a:xfrm>
          <a:prstGeom prst="rect">
            <a:avLst/>
          </a:prstGeom>
          <a:noFill/>
        </p:spPr>
        <p:txBody>
          <a:bodyPr wrap="square" rtlCol="0">
            <a:spAutoFit/>
          </a:bodyPr>
          <a:lstStyle/>
          <a:p>
            <a:r>
              <a:rPr lang="en-US" b="1" dirty="0"/>
              <a:t>mean= - .12</a:t>
            </a:r>
          </a:p>
          <a:p>
            <a:r>
              <a:rPr lang="en-US" b="1" dirty="0"/>
              <a:t>CI = (-.13, .34)</a:t>
            </a:r>
          </a:p>
          <a:p>
            <a:r>
              <a:rPr lang="en-US" b="1" i="1" dirty="0"/>
              <a:t>range 0.5</a:t>
            </a:r>
          </a:p>
        </p:txBody>
      </p:sp>
      <p:sp>
        <p:nvSpPr>
          <p:cNvPr id="15" name="TextBox 14"/>
          <p:cNvSpPr txBox="1"/>
          <p:nvPr/>
        </p:nvSpPr>
        <p:spPr>
          <a:xfrm>
            <a:off x="7179567" y="2886892"/>
            <a:ext cx="1477822" cy="923330"/>
          </a:xfrm>
          <a:prstGeom prst="rect">
            <a:avLst/>
          </a:prstGeom>
          <a:noFill/>
        </p:spPr>
        <p:txBody>
          <a:bodyPr wrap="square" rtlCol="0">
            <a:spAutoFit/>
          </a:bodyPr>
          <a:lstStyle/>
          <a:p>
            <a:r>
              <a:rPr lang="en-US" b="1" dirty="0"/>
              <a:t>mean= .001</a:t>
            </a:r>
          </a:p>
          <a:p>
            <a:r>
              <a:rPr lang="en-US" b="1" dirty="0"/>
              <a:t>CI = (-..0006,</a:t>
            </a:r>
          </a:p>
          <a:p>
            <a:r>
              <a:rPr lang="en-US" b="1" dirty="0"/>
              <a:t>           .003)</a:t>
            </a:r>
          </a:p>
        </p:txBody>
      </p:sp>
      <p:sp>
        <p:nvSpPr>
          <p:cNvPr id="10" name="Date Placeholder 9">
            <a:extLst>
              <a:ext uri="{FF2B5EF4-FFF2-40B4-BE49-F238E27FC236}">
                <a16:creationId xmlns:a16="http://schemas.microsoft.com/office/drawing/2014/main" id="{A50EA5BB-296E-6242-88A5-153C6500CC12}"/>
              </a:ext>
            </a:extLst>
          </p:cNvPr>
          <p:cNvSpPr>
            <a:spLocks noGrp="1"/>
          </p:cNvSpPr>
          <p:nvPr>
            <p:ph type="dt" sz="half" idx="10"/>
          </p:nvPr>
        </p:nvSpPr>
        <p:spPr>
          <a:xfrm>
            <a:off x="-10412" y="6473119"/>
            <a:ext cx="2057400" cy="365125"/>
          </a:xfrm>
        </p:spPr>
        <p:txBody>
          <a:bodyPr/>
          <a:lstStyle/>
          <a:p>
            <a:fld id="{29D8C7E4-EDE5-1B4F-B180-314906EABB59}" type="datetime1">
              <a:rPr lang="en-US" smtClean="0"/>
              <a:t>1/30/19</a:t>
            </a:fld>
            <a:endParaRPr lang="en-US" dirty="0"/>
          </a:p>
        </p:txBody>
      </p:sp>
      <p:sp>
        <p:nvSpPr>
          <p:cNvPr id="16" name="Footer Placeholder 15">
            <a:extLst>
              <a:ext uri="{FF2B5EF4-FFF2-40B4-BE49-F238E27FC236}">
                <a16:creationId xmlns:a16="http://schemas.microsoft.com/office/drawing/2014/main" id="{CB3EE243-EDD9-294F-8AE8-BAC63B8935ED}"/>
              </a:ext>
            </a:extLst>
          </p:cNvPr>
          <p:cNvSpPr>
            <a:spLocks noGrp="1"/>
          </p:cNvSpPr>
          <p:nvPr>
            <p:ph type="ftr" sz="quarter" idx="11"/>
          </p:nvPr>
        </p:nvSpPr>
        <p:spPr>
          <a:xfrm>
            <a:off x="2993185" y="6465925"/>
            <a:ext cx="3086100" cy="365125"/>
          </a:xfrm>
        </p:spPr>
        <p:txBody>
          <a:bodyPr/>
          <a:lstStyle/>
          <a:p>
            <a:r>
              <a:rPr lang="en-US" dirty="0"/>
              <a:t>EPS 236</a:t>
            </a:r>
          </a:p>
        </p:txBody>
      </p:sp>
      <p:sp>
        <p:nvSpPr>
          <p:cNvPr id="17" name="Slide Number Placeholder 16">
            <a:extLst>
              <a:ext uri="{FF2B5EF4-FFF2-40B4-BE49-F238E27FC236}">
                <a16:creationId xmlns:a16="http://schemas.microsoft.com/office/drawing/2014/main" id="{B620C913-34BD-1D4E-B362-0A669D7C2D3E}"/>
              </a:ext>
            </a:extLst>
          </p:cNvPr>
          <p:cNvSpPr>
            <a:spLocks noGrp="1"/>
          </p:cNvSpPr>
          <p:nvPr>
            <p:ph type="sldNum" sz="quarter" idx="12"/>
          </p:nvPr>
        </p:nvSpPr>
        <p:spPr>
          <a:xfrm>
            <a:off x="6810111" y="6473119"/>
            <a:ext cx="2057400" cy="365125"/>
          </a:xfrm>
        </p:spPr>
        <p:txBody>
          <a:bodyPr/>
          <a:lstStyle/>
          <a:p>
            <a:fld id="{CD3A2B4A-3F34-F54A-9B5F-22559B4D568D}" type="slidenum">
              <a:rPr lang="en-US" smtClean="0"/>
              <a:t>33</a:t>
            </a:fld>
            <a:endParaRPr lang="en-US" dirty="0"/>
          </a:p>
        </p:txBody>
      </p:sp>
    </p:spTree>
    <p:extLst>
      <p:ext uri="{BB962C8B-B14F-4D97-AF65-F5344CB8AC3E}">
        <p14:creationId xmlns:p14="http://schemas.microsoft.com/office/powerpoint/2010/main" val="37599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498"/>
          <a:stretch/>
        </p:blipFill>
        <p:spPr>
          <a:xfrm>
            <a:off x="1371600" y="900544"/>
            <a:ext cx="6400800" cy="5728855"/>
          </a:xfrm>
          <a:prstGeom prst="rect">
            <a:avLst/>
          </a:prstGeom>
        </p:spPr>
      </p:pic>
      <p:sp>
        <p:nvSpPr>
          <p:cNvPr id="5" name="TextBox 4"/>
          <p:cNvSpPr txBox="1"/>
          <p:nvPr/>
        </p:nvSpPr>
        <p:spPr>
          <a:xfrm>
            <a:off x="845128" y="110836"/>
            <a:ext cx="7855528" cy="830997"/>
          </a:xfrm>
          <a:prstGeom prst="rect">
            <a:avLst/>
          </a:prstGeom>
          <a:noFill/>
        </p:spPr>
        <p:txBody>
          <a:bodyPr wrap="square" rtlCol="0">
            <a:spAutoFit/>
          </a:bodyPr>
          <a:lstStyle/>
          <a:p>
            <a:pPr algn="ctr"/>
            <a:r>
              <a:rPr lang="en-US" sz="2400" b="1" dirty="0"/>
              <a:t>Histogram of 50 samples drawn from the normal distribution, compared to the (“true”) </a:t>
            </a:r>
            <a:r>
              <a:rPr lang="en-US" sz="2400" b="1"/>
              <a:t>normal distribution</a:t>
            </a:r>
          </a:p>
        </p:txBody>
      </p:sp>
      <p:sp>
        <p:nvSpPr>
          <p:cNvPr id="2" name="Date Placeholder 1">
            <a:extLst>
              <a:ext uri="{FF2B5EF4-FFF2-40B4-BE49-F238E27FC236}">
                <a16:creationId xmlns:a16="http://schemas.microsoft.com/office/drawing/2014/main" id="{BBD79784-EB09-FA48-B62D-652668615573}"/>
              </a:ext>
            </a:extLst>
          </p:cNvPr>
          <p:cNvSpPr>
            <a:spLocks noGrp="1"/>
          </p:cNvSpPr>
          <p:nvPr>
            <p:ph type="dt" sz="half" idx="10"/>
          </p:nvPr>
        </p:nvSpPr>
        <p:spPr>
          <a:xfrm>
            <a:off x="813956" y="6492875"/>
            <a:ext cx="2057400" cy="365125"/>
          </a:xfrm>
        </p:spPr>
        <p:txBody>
          <a:bodyPr/>
          <a:lstStyle/>
          <a:p>
            <a:fld id="{F6AF908B-9943-154A-B05E-6CB809E8DCA3}" type="datetime1">
              <a:rPr lang="en-US" smtClean="0"/>
              <a:t>1/30/19</a:t>
            </a:fld>
            <a:endParaRPr lang="en-US"/>
          </a:p>
        </p:txBody>
      </p:sp>
      <p:sp>
        <p:nvSpPr>
          <p:cNvPr id="3" name="Footer Placeholder 2">
            <a:extLst>
              <a:ext uri="{FF2B5EF4-FFF2-40B4-BE49-F238E27FC236}">
                <a16:creationId xmlns:a16="http://schemas.microsoft.com/office/drawing/2014/main" id="{782BFD4D-F30A-DC4B-BE43-07859B5128DB}"/>
              </a:ext>
            </a:extLst>
          </p:cNvPr>
          <p:cNvSpPr>
            <a:spLocks noGrp="1"/>
          </p:cNvSpPr>
          <p:nvPr>
            <p:ph type="ftr" sz="quarter" idx="11"/>
          </p:nvPr>
        </p:nvSpPr>
        <p:spPr>
          <a:xfrm>
            <a:off x="3214256" y="6492875"/>
            <a:ext cx="3086100" cy="365125"/>
          </a:xfrm>
        </p:spPr>
        <p:txBody>
          <a:bodyPr/>
          <a:lstStyle/>
          <a:p>
            <a:r>
              <a:rPr lang="en-US"/>
              <a:t>EPS 236</a:t>
            </a:r>
          </a:p>
        </p:txBody>
      </p:sp>
      <p:sp>
        <p:nvSpPr>
          <p:cNvPr id="6" name="Slide Number Placeholder 5">
            <a:extLst>
              <a:ext uri="{FF2B5EF4-FFF2-40B4-BE49-F238E27FC236}">
                <a16:creationId xmlns:a16="http://schemas.microsoft.com/office/drawing/2014/main" id="{4E73103B-A608-2340-AB54-D59F7DDD789F}"/>
              </a:ext>
            </a:extLst>
          </p:cNvPr>
          <p:cNvSpPr>
            <a:spLocks noGrp="1"/>
          </p:cNvSpPr>
          <p:nvPr>
            <p:ph type="sldNum" sz="quarter" idx="12"/>
          </p:nvPr>
        </p:nvSpPr>
        <p:spPr>
          <a:xfrm>
            <a:off x="6643256" y="6492875"/>
            <a:ext cx="2057400" cy="365125"/>
          </a:xfrm>
        </p:spPr>
        <p:txBody>
          <a:bodyPr/>
          <a:lstStyle/>
          <a:p>
            <a:fld id="{CD3A2B4A-3F34-F54A-9B5F-22559B4D568D}" type="slidenum">
              <a:rPr lang="en-US" smtClean="0"/>
              <a:t>34</a:t>
            </a:fld>
            <a:endParaRPr lang="en-US"/>
          </a:p>
        </p:txBody>
      </p:sp>
    </p:spTree>
    <p:extLst>
      <p:ext uri="{BB962C8B-B14F-4D97-AF65-F5344CB8AC3E}">
        <p14:creationId xmlns:p14="http://schemas.microsoft.com/office/powerpoint/2010/main" val="1181335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0837" y="5200995"/>
            <a:ext cx="4727863" cy="1323439"/>
          </a:xfrm>
          <a:prstGeom prst="rect">
            <a:avLst/>
          </a:prstGeom>
          <a:noFill/>
        </p:spPr>
        <p:txBody>
          <a:bodyPr wrap="square" rtlCol="0">
            <a:spAutoFit/>
          </a:bodyPr>
          <a:lstStyle/>
          <a:p>
            <a:pPr marL="285750" lvl="0" indent="-285750"/>
            <a:r>
              <a:rPr lang="de-DE" sz="2000" dirty="0"/>
              <a:t>ZZ=NULL ; </a:t>
            </a:r>
            <a:r>
              <a:rPr lang="de-DE" sz="2000" dirty="0" err="1"/>
              <a:t>for</a:t>
            </a:r>
            <a:r>
              <a:rPr lang="de-DE" sz="2000" dirty="0"/>
              <a:t>(</a:t>
            </a:r>
            <a:r>
              <a:rPr lang="de-DE" sz="2000" dirty="0" err="1"/>
              <a:t>k</a:t>
            </a:r>
            <a:r>
              <a:rPr lang="de-DE" sz="2000" dirty="0"/>
              <a:t> in 1:1000)</a:t>
            </a:r>
          </a:p>
          <a:p>
            <a:pPr marL="285750" lvl="0" indent="-285750"/>
            <a:r>
              <a:rPr lang="de-DE" sz="2000" dirty="0"/>
              <a:t>            ZZ=c(</a:t>
            </a:r>
            <a:r>
              <a:rPr lang="de-DE" sz="2000" dirty="0" err="1"/>
              <a:t>ZZ,mean</a:t>
            </a:r>
            <a:r>
              <a:rPr lang="de-DE" sz="2000" dirty="0"/>
              <a:t>( </a:t>
            </a:r>
            <a:r>
              <a:rPr lang="de-DE" sz="2000" dirty="0" err="1"/>
              <a:t>rnorm</a:t>
            </a:r>
            <a:r>
              <a:rPr lang="de-DE" sz="2000" dirty="0"/>
              <a:t>(100) ) ) </a:t>
            </a:r>
            <a:r>
              <a:rPr lang="de-DE" sz="2000" dirty="0" err="1"/>
              <a:t>quantile</a:t>
            </a:r>
            <a:r>
              <a:rPr lang="de-DE" sz="2000" dirty="0"/>
              <a:t>(</a:t>
            </a:r>
            <a:r>
              <a:rPr lang="de-DE" sz="2000" dirty="0" err="1"/>
              <a:t>ZZ,probs</a:t>
            </a:r>
            <a:r>
              <a:rPr lang="de-DE" sz="2000" dirty="0"/>
              <a:t>=c(.025,.975))      </a:t>
            </a:r>
          </a:p>
          <a:p>
            <a:pPr marL="285750" lvl="0" indent="-285750"/>
            <a:r>
              <a:rPr lang="de-DE" sz="2000" dirty="0"/>
              <a:t>2.5% , 97.5%  </a:t>
            </a:r>
            <a:r>
              <a:rPr lang="de-DE" sz="2000" dirty="0">
                <a:sym typeface="Wingdings"/>
              </a:rPr>
              <a:t></a:t>
            </a:r>
            <a:r>
              <a:rPr lang="de-DE" sz="2000" dirty="0"/>
              <a:t>  -0.20,  0.20, </a:t>
            </a:r>
            <a:r>
              <a:rPr lang="de-DE" sz="2000" b="1" i="1" dirty="0">
                <a:solidFill>
                  <a:srgbClr val="FF0000"/>
                </a:solidFill>
              </a:rPr>
              <a:t>CI </a:t>
            </a:r>
            <a:r>
              <a:rPr lang="de-DE" sz="2000" b="1" i="1" dirty="0" err="1">
                <a:solidFill>
                  <a:srgbClr val="FF0000"/>
                </a:solidFill>
              </a:rPr>
              <a:t>range</a:t>
            </a:r>
            <a:r>
              <a:rPr lang="de-DE" sz="2000" b="1" i="1" dirty="0">
                <a:solidFill>
                  <a:srgbClr val="FF0000"/>
                </a:solidFill>
              </a:rPr>
              <a:t>= 0.4</a:t>
            </a:r>
            <a:endParaRPr lang="en-US" sz="2000" b="1" i="1" dirty="0">
              <a:solidFill>
                <a:srgbClr val="FF0000"/>
              </a:solidFill>
            </a:endParaRPr>
          </a:p>
        </p:txBody>
      </p:sp>
      <p:sp>
        <p:nvSpPr>
          <p:cNvPr id="4" name="TextBox 3"/>
          <p:cNvSpPr txBox="1"/>
          <p:nvPr/>
        </p:nvSpPr>
        <p:spPr>
          <a:xfrm>
            <a:off x="110837" y="134468"/>
            <a:ext cx="3283527" cy="3416320"/>
          </a:xfrm>
          <a:prstGeom prst="rect">
            <a:avLst/>
          </a:prstGeom>
          <a:solidFill>
            <a:schemeClr val="bg1">
              <a:lumMod val="85000"/>
            </a:schemeClr>
          </a:solidFill>
        </p:spPr>
        <p:txBody>
          <a:bodyPr wrap="square" rtlCol="0">
            <a:spAutoFit/>
          </a:bodyPr>
          <a:lstStyle/>
          <a:p>
            <a:r>
              <a:rPr lang="en-US" sz="2400" b="1" dirty="0">
                <a:solidFill>
                  <a:srgbClr val="FF0000"/>
                </a:solidFill>
              </a:rPr>
              <a:t>Example:</a:t>
            </a:r>
          </a:p>
          <a:p>
            <a:r>
              <a:rPr lang="en-US" sz="2400" dirty="0">
                <a:solidFill>
                  <a:srgbClr val="FF0000"/>
                </a:solidFill>
              </a:rPr>
              <a:t>Estimate the mean of normally distributed data, N = 100 points, resampling the “true”</a:t>
            </a:r>
          </a:p>
          <a:p>
            <a:r>
              <a:rPr lang="en-US" sz="2400" dirty="0">
                <a:solidFill>
                  <a:srgbClr val="FF0000"/>
                </a:solidFill>
              </a:rPr>
              <a:t>Gaussian (Normal) pdf.</a:t>
            </a:r>
          </a:p>
          <a:p>
            <a:endParaRPr lang="en-US" sz="2400" dirty="0">
              <a:solidFill>
                <a:srgbClr val="FF0000"/>
              </a:solidFill>
            </a:endParaRPr>
          </a:p>
          <a:p>
            <a:r>
              <a:rPr lang="en-US" sz="2400" dirty="0">
                <a:solidFill>
                  <a:srgbClr val="FF0000"/>
                </a:solidFill>
              </a:rPr>
              <a:t>“True”: mean =0</a:t>
            </a:r>
          </a:p>
          <a:p>
            <a:r>
              <a:rPr lang="en-US" sz="2400" dirty="0">
                <a:solidFill>
                  <a:srgbClr val="FF0000"/>
                </a:solidFill>
              </a:rPr>
              <a:t>              </a:t>
            </a:r>
            <a:r>
              <a:rPr lang="en-US" sz="2400" dirty="0">
                <a:solidFill>
                  <a:srgbClr val="FF0000"/>
                </a:solidFill>
                <a:latin typeface="Symbol" charset="2"/>
              </a:rPr>
              <a:t>s</a:t>
            </a:r>
            <a:r>
              <a:rPr lang="en-US" sz="2400" dirty="0">
                <a:solidFill>
                  <a:srgbClr val="FF0000"/>
                </a:solidFill>
              </a:rPr>
              <a:t> = 1 (</a:t>
            </a:r>
            <a:r>
              <a:rPr lang="en-US" sz="2400" dirty="0" err="1">
                <a:solidFill>
                  <a:srgbClr val="FF0000"/>
                </a:solidFill>
              </a:rPr>
              <a:t>std</a:t>
            </a:r>
            <a:r>
              <a:rPr lang="en-US" sz="2400" dirty="0">
                <a:solidFill>
                  <a:srgbClr val="FF0000"/>
                </a:solidFill>
              </a:rPr>
              <a:t> dev)</a:t>
            </a:r>
          </a:p>
        </p:txBody>
      </p:sp>
      <p:sp>
        <p:nvSpPr>
          <p:cNvPr id="5" name="TextBox 4"/>
          <p:cNvSpPr txBox="1"/>
          <p:nvPr/>
        </p:nvSpPr>
        <p:spPr>
          <a:xfrm>
            <a:off x="110836" y="4621081"/>
            <a:ext cx="3283527" cy="461665"/>
          </a:xfrm>
          <a:prstGeom prst="rect">
            <a:avLst/>
          </a:prstGeom>
          <a:noFill/>
        </p:spPr>
        <p:txBody>
          <a:bodyPr wrap="square" rtlCol="0">
            <a:spAutoFit/>
          </a:bodyPr>
          <a:lstStyle/>
          <a:p>
            <a:r>
              <a:rPr lang="en-US" sz="2400" b="1" dirty="0"/>
              <a:t>Resample 1000 times:</a:t>
            </a:r>
          </a:p>
        </p:txBody>
      </p:sp>
      <p:pic>
        <p:nvPicPr>
          <p:cNvPr id="7" name="Picture 6"/>
          <p:cNvPicPr>
            <a:picLocks noChangeAspect="1"/>
          </p:cNvPicPr>
          <p:nvPr/>
        </p:nvPicPr>
        <p:blipFill>
          <a:blip r:embed="rId2"/>
          <a:stretch>
            <a:fillRect/>
          </a:stretch>
        </p:blipFill>
        <p:spPr>
          <a:xfrm>
            <a:off x="3831053" y="109068"/>
            <a:ext cx="5326532" cy="5326532"/>
          </a:xfrm>
          <a:prstGeom prst="rect">
            <a:avLst/>
          </a:prstGeom>
        </p:spPr>
      </p:pic>
      <p:sp>
        <p:nvSpPr>
          <p:cNvPr id="6" name="TextBox 5"/>
          <p:cNvSpPr txBox="1"/>
          <p:nvPr/>
        </p:nvSpPr>
        <p:spPr>
          <a:xfrm>
            <a:off x="5419438" y="5123763"/>
            <a:ext cx="2632363" cy="369332"/>
          </a:xfrm>
          <a:prstGeom prst="rect">
            <a:avLst/>
          </a:prstGeom>
          <a:solidFill>
            <a:schemeClr val="bg1"/>
          </a:solidFill>
        </p:spPr>
        <p:txBody>
          <a:bodyPr wrap="square" rtlCol="0">
            <a:spAutoFit/>
          </a:bodyPr>
          <a:lstStyle/>
          <a:p>
            <a:pPr algn="ctr"/>
            <a:r>
              <a:rPr lang="en-US" b="1"/>
              <a:t>Sample Mean</a:t>
            </a:r>
          </a:p>
        </p:txBody>
      </p:sp>
      <p:sp>
        <p:nvSpPr>
          <p:cNvPr id="8" name="TextBox 7"/>
          <p:cNvSpPr txBox="1"/>
          <p:nvPr/>
        </p:nvSpPr>
        <p:spPr>
          <a:xfrm>
            <a:off x="4633768" y="4750998"/>
            <a:ext cx="4421331" cy="461665"/>
          </a:xfrm>
          <a:prstGeom prst="rect">
            <a:avLst/>
          </a:prstGeom>
          <a:solidFill>
            <a:schemeClr val="bg1"/>
          </a:solidFill>
        </p:spPr>
        <p:txBody>
          <a:bodyPr wrap="square" rtlCol="0">
            <a:spAutoFit/>
          </a:bodyPr>
          <a:lstStyle/>
          <a:p>
            <a:r>
              <a:rPr lang="en-US" sz="2400" b="1"/>
              <a:t>-.3    -0.2   -0.1    0     0.1   0.2    0.3</a:t>
            </a:r>
          </a:p>
        </p:txBody>
      </p:sp>
      <p:sp>
        <p:nvSpPr>
          <p:cNvPr id="9" name="TextBox 8"/>
          <p:cNvSpPr txBox="1"/>
          <p:nvPr/>
        </p:nvSpPr>
        <p:spPr>
          <a:xfrm>
            <a:off x="4381500" y="13898"/>
            <a:ext cx="4776085" cy="830997"/>
          </a:xfrm>
          <a:prstGeom prst="rect">
            <a:avLst/>
          </a:prstGeom>
          <a:solidFill>
            <a:schemeClr val="bg1"/>
          </a:solidFill>
        </p:spPr>
        <p:txBody>
          <a:bodyPr wrap="square" rtlCol="0">
            <a:spAutoFit/>
          </a:bodyPr>
          <a:lstStyle/>
          <a:p>
            <a:pPr algn="ctr"/>
            <a:r>
              <a:rPr lang="en-US" sz="2400" b="1" dirty="0"/>
              <a:t>Histogram of resampled true pdf mean(</a:t>
            </a:r>
            <a:r>
              <a:rPr lang="en-US" sz="2400" b="1" dirty="0" err="1"/>
              <a:t>rnorm</a:t>
            </a:r>
            <a:r>
              <a:rPr lang="en-US" sz="2400" b="1" dirty="0"/>
              <a:t>(100) )</a:t>
            </a:r>
          </a:p>
        </p:txBody>
      </p:sp>
      <p:cxnSp>
        <p:nvCxnSpPr>
          <p:cNvPr id="11" name="Straight Connector 10"/>
          <p:cNvCxnSpPr/>
          <p:nvPr/>
        </p:nvCxnSpPr>
        <p:spPr>
          <a:xfrm flipH="1" flipV="1">
            <a:off x="6807200" y="660400"/>
            <a:ext cx="12700" cy="39606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1C045631-4525-5445-A83E-554C8428B66E}"/>
              </a:ext>
            </a:extLst>
          </p:cNvPr>
          <p:cNvSpPr>
            <a:spLocks noGrp="1"/>
          </p:cNvSpPr>
          <p:nvPr>
            <p:ph type="dt" sz="half" idx="10"/>
          </p:nvPr>
        </p:nvSpPr>
        <p:spPr/>
        <p:txBody>
          <a:bodyPr/>
          <a:lstStyle/>
          <a:p>
            <a:fld id="{A4B2CACB-5366-AB44-86DE-50B89ECE5007}" type="datetime1">
              <a:rPr lang="en-US" smtClean="0"/>
              <a:t>1/30/19</a:t>
            </a:fld>
            <a:endParaRPr lang="en-US"/>
          </a:p>
        </p:txBody>
      </p:sp>
      <p:sp>
        <p:nvSpPr>
          <p:cNvPr id="10" name="Footer Placeholder 9">
            <a:extLst>
              <a:ext uri="{FF2B5EF4-FFF2-40B4-BE49-F238E27FC236}">
                <a16:creationId xmlns:a16="http://schemas.microsoft.com/office/drawing/2014/main" id="{10105D0F-6256-884A-9E42-1019853CCC5B}"/>
              </a:ext>
            </a:extLst>
          </p:cNvPr>
          <p:cNvSpPr>
            <a:spLocks noGrp="1"/>
          </p:cNvSpPr>
          <p:nvPr>
            <p:ph type="ftr" sz="quarter" idx="11"/>
          </p:nvPr>
        </p:nvSpPr>
        <p:spPr/>
        <p:txBody>
          <a:bodyPr/>
          <a:lstStyle/>
          <a:p>
            <a:r>
              <a:rPr lang="en-US"/>
              <a:t>EPS 236</a:t>
            </a:r>
          </a:p>
        </p:txBody>
      </p:sp>
      <p:sp>
        <p:nvSpPr>
          <p:cNvPr id="12" name="Slide Number Placeholder 11">
            <a:extLst>
              <a:ext uri="{FF2B5EF4-FFF2-40B4-BE49-F238E27FC236}">
                <a16:creationId xmlns:a16="http://schemas.microsoft.com/office/drawing/2014/main" id="{A6335322-7385-6544-8C8D-DBFC92A7B02E}"/>
              </a:ext>
            </a:extLst>
          </p:cNvPr>
          <p:cNvSpPr>
            <a:spLocks noGrp="1"/>
          </p:cNvSpPr>
          <p:nvPr>
            <p:ph type="sldNum" sz="quarter" idx="12"/>
          </p:nvPr>
        </p:nvSpPr>
        <p:spPr/>
        <p:txBody>
          <a:bodyPr/>
          <a:lstStyle/>
          <a:p>
            <a:fld id="{CD3A2B4A-3F34-F54A-9B5F-22559B4D568D}" type="slidenum">
              <a:rPr lang="en-US" smtClean="0"/>
              <a:t>35</a:t>
            </a:fld>
            <a:endParaRPr lang="en-US"/>
          </a:p>
        </p:txBody>
      </p:sp>
    </p:spTree>
    <p:extLst>
      <p:ext uri="{BB962C8B-B14F-4D97-AF65-F5344CB8AC3E}">
        <p14:creationId xmlns:p14="http://schemas.microsoft.com/office/powerpoint/2010/main" val="1576604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71452" y="803568"/>
            <a:ext cx="1579418" cy="38792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28600" y="596722"/>
            <a:ext cx="8686800" cy="6124754"/>
          </a:xfrm>
          <a:prstGeom prst="rect">
            <a:avLst/>
          </a:prstGeom>
          <a:noFill/>
        </p:spPr>
        <p:txBody>
          <a:bodyPr wrap="square" rtlCol="0">
            <a:spAutoFit/>
          </a:bodyPr>
          <a:lstStyle/>
          <a:p>
            <a:r>
              <a:rPr lang="en-US" sz="2800" dirty="0"/>
              <a:t> The </a:t>
            </a:r>
            <a:r>
              <a:rPr lang="en-US" sz="2800" b="1" i="1" dirty="0">
                <a:solidFill>
                  <a:srgbClr val="FF0000"/>
                </a:solidFill>
              </a:rPr>
              <a:t>bootstrap method</a:t>
            </a:r>
            <a:r>
              <a:rPr lang="en-US" sz="2800" dirty="0"/>
              <a:t> </a:t>
            </a:r>
            <a:r>
              <a:rPr lang="en-US" sz="2800" b="1" i="1" dirty="0">
                <a:solidFill>
                  <a:srgbClr val="00B0F0"/>
                </a:solidFill>
              </a:rPr>
              <a:t>resamples</a:t>
            </a:r>
            <a:r>
              <a:rPr lang="en-US" sz="2800" dirty="0"/>
              <a:t> the original data set, i.e. if I can’t repeat the measurements. We use its N data points to generate a large number of synthetic data sets, each also with N  data points.</a:t>
            </a:r>
          </a:p>
          <a:p>
            <a:endParaRPr lang="en-US" sz="1400" dirty="0"/>
          </a:p>
          <a:p>
            <a:r>
              <a:rPr lang="en-US" sz="2800" b="1" dirty="0">
                <a:solidFill>
                  <a:srgbClr val="FF0000"/>
                </a:solidFill>
              </a:rPr>
              <a:t>The procedure is simply to draw N  data points at a time with replacement  from each synthetic data set.</a:t>
            </a:r>
            <a:r>
              <a:rPr lang="en-US" sz="2800" dirty="0">
                <a:solidFill>
                  <a:srgbClr val="FF0000"/>
                </a:solidFill>
              </a:rPr>
              <a:t> </a:t>
            </a:r>
            <a:r>
              <a:rPr lang="en-US" sz="2800" dirty="0"/>
              <a:t>Because of the replacement, we do not simply get back our original data set each time. We get sets in which a random fraction of the original points, on average  1/e ≈ 37% , are replaced by duplicated  original points. </a:t>
            </a:r>
          </a:p>
          <a:p>
            <a:endParaRPr lang="en-US" sz="1400" dirty="0"/>
          </a:p>
          <a:p>
            <a:r>
              <a:rPr lang="en-US" sz="2800" b="1" dirty="0">
                <a:solidFill>
                  <a:srgbClr val="FF0000"/>
                </a:solidFill>
              </a:rPr>
              <a:t>Subject the original data and the synthetic data sets to the same estimation procedure (mean; MLE/Chi-square model inversion, </a:t>
            </a:r>
            <a:r>
              <a:rPr lang="is-IS" sz="2800" b="1" dirty="0">
                <a:solidFill>
                  <a:srgbClr val="FF0000"/>
                </a:solidFill>
              </a:rPr>
              <a:t>…)</a:t>
            </a:r>
            <a:r>
              <a:rPr lang="en-US" sz="2800" b="1" dirty="0">
                <a:solidFill>
                  <a:srgbClr val="FF0000"/>
                </a:solidFill>
              </a:rPr>
              <a:t> to obtain parameter estimates.</a:t>
            </a:r>
            <a:r>
              <a:rPr lang="en-US" sz="2800" dirty="0"/>
              <a:t>  </a:t>
            </a:r>
          </a:p>
        </p:txBody>
      </p:sp>
      <p:sp>
        <p:nvSpPr>
          <p:cNvPr id="4" name="TextBox 3"/>
          <p:cNvSpPr txBox="1"/>
          <p:nvPr/>
        </p:nvSpPr>
        <p:spPr>
          <a:xfrm>
            <a:off x="0" y="31752"/>
            <a:ext cx="9144000" cy="584775"/>
          </a:xfrm>
          <a:prstGeom prst="rect">
            <a:avLst/>
          </a:prstGeom>
          <a:solidFill>
            <a:schemeClr val="bg1">
              <a:lumMod val="85000"/>
            </a:schemeClr>
          </a:solidFill>
        </p:spPr>
        <p:txBody>
          <a:bodyPr wrap="square" rtlCol="0">
            <a:spAutoFit/>
          </a:bodyPr>
          <a:lstStyle/>
          <a:p>
            <a:pPr algn="ctr"/>
            <a:r>
              <a:rPr lang="en-US" sz="3200" b="1" dirty="0"/>
              <a:t>Estimating errors using </a:t>
            </a:r>
            <a:r>
              <a:rPr lang="en-US" sz="3200" b="1"/>
              <a:t>non-parametric resampling</a:t>
            </a:r>
            <a:endParaRPr lang="en-US" sz="3200" b="1" dirty="0"/>
          </a:p>
        </p:txBody>
      </p:sp>
      <p:sp>
        <p:nvSpPr>
          <p:cNvPr id="5" name="Date Placeholder 4">
            <a:extLst>
              <a:ext uri="{FF2B5EF4-FFF2-40B4-BE49-F238E27FC236}">
                <a16:creationId xmlns:a16="http://schemas.microsoft.com/office/drawing/2014/main" id="{94DB88BB-EBFC-5B4B-998E-D0EE4305D12B}"/>
              </a:ext>
            </a:extLst>
          </p:cNvPr>
          <p:cNvSpPr>
            <a:spLocks noGrp="1"/>
          </p:cNvSpPr>
          <p:nvPr>
            <p:ph type="dt" sz="half" idx="10"/>
          </p:nvPr>
        </p:nvSpPr>
        <p:spPr>
          <a:xfrm>
            <a:off x="721415" y="6492875"/>
            <a:ext cx="2057400" cy="365125"/>
          </a:xfrm>
        </p:spPr>
        <p:txBody>
          <a:bodyPr/>
          <a:lstStyle/>
          <a:p>
            <a:fld id="{F50C5927-CF0A-544A-8151-E7D95F7F05AB}" type="datetime1">
              <a:rPr lang="en-US" smtClean="0"/>
              <a:t>1/30/19</a:t>
            </a:fld>
            <a:endParaRPr lang="en-US"/>
          </a:p>
        </p:txBody>
      </p:sp>
      <p:sp>
        <p:nvSpPr>
          <p:cNvPr id="6" name="Footer Placeholder 5">
            <a:extLst>
              <a:ext uri="{FF2B5EF4-FFF2-40B4-BE49-F238E27FC236}">
                <a16:creationId xmlns:a16="http://schemas.microsoft.com/office/drawing/2014/main" id="{223BDAF5-2180-4A48-BFA1-59D9CC2E22DC}"/>
              </a:ext>
            </a:extLst>
          </p:cNvPr>
          <p:cNvSpPr>
            <a:spLocks noGrp="1"/>
          </p:cNvSpPr>
          <p:nvPr>
            <p:ph type="ftr" sz="quarter" idx="11"/>
          </p:nvPr>
        </p:nvSpPr>
        <p:spPr>
          <a:xfrm>
            <a:off x="3121715" y="6492875"/>
            <a:ext cx="3086100" cy="365125"/>
          </a:xfrm>
        </p:spPr>
        <p:txBody>
          <a:bodyPr/>
          <a:lstStyle/>
          <a:p>
            <a:r>
              <a:rPr lang="en-US"/>
              <a:t>EPS 236</a:t>
            </a:r>
          </a:p>
        </p:txBody>
      </p:sp>
      <p:sp>
        <p:nvSpPr>
          <p:cNvPr id="7" name="Slide Number Placeholder 6">
            <a:extLst>
              <a:ext uri="{FF2B5EF4-FFF2-40B4-BE49-F238E27FC236}">
                <a16:creationId xmlns:a16="http://schemas.microsoft.com/office/drawing/2014/main" id="{DC19DC36-BCDB-0C4F-A11E-F961497EC915}"/>
              </a:ext>
            </a:extLst>
          </p:cNvPr>
          <p:cNvSpPr>
            <a:spLocks noGrp="1"/>
          </p:cNvSpPr>
          <p:nvPr>
            <p:ph type="sldNum" sz="quarter" idx="12"/>
          </p:nvPr>
        </p:nvSpPr>
        <p:spPr>
          <a:xfrm>
            <a:off x="6550715" y="6492875"/>
            <a:ext cx="2057400" cy="365125"/>
          </a:xfrm>
        </p:spPr>
        <p:txBody>
          <a:bodyPr/>
          <a:lstStyle/>
          <a:p>
            <a:fld id="{CD3A2B4A-3F34-F54A-9B5F-22559B4D568D}" type="slidenum">
              <a:rPr lang="en-US" smtClean="0"/>
              <a:t>36</a:t>
            </a:fld>
            <a:endParaRPr lang="en-US"/>
          </a:p>
        </p:txBody>
      </p:sp>
    </p:spTree>
    <p:extLst>
      <p:ext uri="{BB962C8B-B14F-4D97-AF65-F5344CB8AC3E}">
        <p14:creationId xmlns:p14="http://schemas.microsoft.com/office/powerpoint/2010/main" val="1995270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5207" y="4682700"/>
            <a:ext cx="5181601" cy="1938992"/>
          </a:xfrm>
          <a:prstGeom prst="rect">
            <a:avLst/>
          </a:prstGeom>
          <a:noFill/>
        </p:spPr>
        <p:txBody>
          <a:bodyPr wrap="square" rtlCol="0">
            <a:spAutoFit/>
          </a:bodyPr>
          <a:lstStyle/>
          <a:p>
            <a:pPr marL="285750" lvl="0" indent="-285750"/>
            <a:r>
              <a:rPr lang="en-US" sz="2000" dirty="0" err="1"/>
              <a:t>Zum</a:t>
            </a:r>
            <a:r>
              <a:rPr lang="en-US" sz="2000" dirty="0"/>
              <a:t>=</a:t>
            </a:r>
            <a:r>
              <a:rPr lang="en-US" sz="2000" dirty="0" err="1"/>
              <a:t>rnorm</a:t>
            </a:r>
            <a:r>
              <a:rPr lang="en-US" sz="2000" dirty="0"/>
              <a:t>(100)</a:t>
            </a:r>
          </a:p>
          <a:p>
            <a:pPr marL="285750" lvl="0" indent="-285750"/>
            <a:r>
              <a:rPr lang="de-DE" sz="2000" dirty="0"/>
              <a:t>RR=NULL ; </a:t>
            </a:r>
            <a:r>
              <a:rPr lang="de-DE" sz="2000" dirty="0" err="1"/>
              <a:t>for</a:t>
            </a:r>
            <a:r>
              <a:rPr lang="de-DE" sz="2000" dirty="0"/>
              <a:t>(</a:t>
            </a:r>
            <a:r>
              <a:rPr lang="de-DE" sz="2000" dirty="0" err="1"/>
              <a:t>k</a:t>
            </a:r>
            <a:r>
              <a:rPr lang="de-DE" sz="2000" dirty="0"/>
              <a:t> in 1:1000)</a:t>
            </a:r>
          </a:p>
          <a:p>
            <a:pPr marL="285750" lvl="0" indent="-285750"/>
            <a:r>
              <a:rPr lang="de-DE" sz="2000" dirty="0"/>
              <a:t>RR=c(</a:t>
            </a:r>
            <a:r>
              <a:rPr lang="de-DE" sz="2000" dirty="0" err="1"/>
              <a:t>RR,mean</a:t>
            </a:r>
            <a:r>
              <a:rPr lang="de-DE" sz="2000" dirty="0"/>
              <a:t>(sample(Zum,100,replace=T) ) )  </a:t>
            </a:r>
            <a:r>
              <a:rPr lang="de-DE" sz="2000" dirty="0" err="1"/>
              <a:t>quantile</a:t>
            </a:r>
            <a:r>
              <a:rPr lang="de-DE" sz="2000" dirty="0"/>
              <a:t>(</a:t>
            </a:r>
            <a:r>
              <a:rPr lang="de-DE" sz="2000" dirty="0" err="1"/>
              <a:t>RR,probs</a:t>
            </a:r>
            <a:r>
              <a:rPr lang="de-DE" sz="2000" dirty="0"/>
              <a:t>=c(.025,.975))       </a:t>
            </a:r>
          </a:p>
          <a:p>
            <a:pPr marL="285750" lvl="0" indent="-285750"/>
            <a:r>
              <a:rPr lang="de-DE" sz="2000" dirty="0"/>
              <a:t>2.5% ,  97.5% </a:t>
            </a:r>
            <a:r>
              <a:rPr lang="de-DE" sz="2000" dirty="0">
                <a:sym typeface="Wingdings"/>
              </a:rPr>
              <a:t> </a:t>
            </a:r>
            <a:r>
              <a:rPr lang="de-DE" sz="2000" dirty="0"/>
              <a:t>-0.38  0.020   </a:t>
            </a:r>
            <a:r>
              <a:rPr lang="de-DE" sz="2000" i="1" dirty="0" err="1"/>
              <a:t>range</a:t>
            </a:r>
            <a:r>
              <a:rPr lang="de-DE" sz="2000" i="1" dirty="0"/>
              <a:t> 0.40</a:t>
            </a:r>
          </a:p>
          <a:p>
            <a:pPr marL="285750" lvl="0" indent="-285750"/>
            <a:r>
              <a:rPr lang="de-DE" sz="2000" b="1" dirty="0">
                <a:solidFill>
                  <a:srgbClr val="FF0000"/>
                </a:solidFill>
              </a:rPr>
              <a:t>                  same</a:t>
            </a:r>
            <a:r>
              <a:rPr lang="en-US" sz="2000" b="1" dirty="0">
                <a:solidFill>
                  <a:srgbClr val="FF0000"/>
                </a:solidFill>
              </a:rPr>
              <a:t> range as sampling </a:t>
            </a:r>
            <a:r>
              <a:rPr lang="en-US" sz="2000" b="1" dirty="0" err="1">
                <a:solidFill>
                  <a:srgbClr val="FF0000"/>
                </a:solidFill>
              </a:rPr>
              <a:t>rnorm</a:t>
            </a:r>
            <a:r>
              <a:rPr lang="en-US" sz="2000" b="1" dirty="0">
                <a:solidFill>
                  <a:srgbClr val="FF0000"/>
                </a:solidFill>
              </a:rPr>
              <a:t> itself</a:t>
            </a:r>
            <a:r>
              <a:rPr lang="de-DE" sz="2000" b="1" dirty="0">
                <a:solidFill>
                  <a:srgbClr val="FF0000"/>
                </a:solidFill>
              </a:rPr>
              <a:t>!</a:t>
            </a:r>
            <a:endParaRPr lang="en-US" sz="2000" b="1" dirty="0">
              <a:solidFill>
                <a:srgbClr val="FF0000"/>
              </a:solidFill>
            </a:endParaRPr>
          </a:p>
        </p:txBody>
      </p:sp>
      <p:sp>
        <p:nvSpPr>
          <p:cNvPr id="4" name="TextBox 3"/>
          <p:cNvSpPr txBox="1"/>
          <p:nvPr/>
        </p:nvSpPr>
        <p:spPr>
          <a:xfrm>
            <a:off x="110837" y="134468"/>
            <a:ext cx="3283527" cy="3046988"/>
          </a:xfrm>
          <a:prstGeom prst="rect">
            <a:avLst/>
          </a:prstGeom>
          <a:solidFill>
            <a:schemeClr val="bg1">
              <a:lumMod val="85000"/>
            </a:schemeClr>
          </a:solidFill>
        </p:spPr>
        <p:txBody>
          <a:bodyPr wrap="square" rtlCol="0">
            <a:spAutoFit/>
          </a:bodyPr>
          <a:lstStyle/>
          <a:p>
            <a:r>
              <a:rPr lang="en-US" sz="2400" b="1" dirty="0">
                <a:solidFill>
                  <a:srgbClr val="FF0000"/>
                </a:solidFill>
              </a:rPr>
              <a:t>Example:</a:t>
            </a:r>
          </a:p>
          <a:p>
            <a:r>
              <a:rPr lang="en-US" sz="2400" dirty="0">
                <a:solidFill>
                  <a:srgbClr val="FF0000"/>
                </a:solidFill>
              </a:rPr>
              <a:t>Estimate the mean of normally distributed data, N = 100 points, using a bootstrap.</a:t>
            </a:r>
          </a:p>
          <a:p>
            <a:endParaRPr lang="en-US" sz="2400" dirty="0">
              <a:solidFill>
                <a:srgbClr val="FF0000"/>
              </a:solidFill>
            </a:endParaRPr>
          </a:p>
          <a:p>
            <a:r>
              <a:rPr lang="en-US" sz="2400" dirty="0">
                <a:solidFill>
                  <a:srgbClr val="FF0000"/>
                </a:solidFill>
              </a:rPr>
              <a:t>“True”: mean =0</a:t>
            </a:r>
          </a:p>
          <a:p>
            <a:r>
              <a:rPr lang="en-US" sz="2400" dirty="0">
                <a:solidFill>
                  <a:srgbClr val="FF0000"/>
                </a:solidFill>
              </a:rPr>
              <a:t>              </a:t>
            </a:r>
            <a:r>
              <a:rPr lang="en-US" sz="2400" dirty="0">
                <a:solidFill>
                  <a:srgbClr val="FF0000"/>
                </a:solidFill>
                <a:latin typeface="Symbol" charset="2"/>
              </a:rPr>
              <a:t>s</a:t>
            </a:r>
            <a:r>
              <a:rPr lang="en-US" sz="2400" dirty="0">
                <a:solidFill>
                  <a:srgbClr val="FF0000"/>
                </a:solidFill>
              </a:rPr>
              <a:t> = 1 (</a:t>
            </a:r>
            <a:r>
              <a:rPr lang="en-US" sz="2400" dirty="0" err="1">
                <a:solidFill>
                  <a:srgbClr val="FF0000"/>
                </a:solidFill>
              </a:rPr>
              <a:t>std</a:t>
            </a:r>
            <a:r>
              <a:rPr lang="en-US" sz="2400" dirty="0">
                <a:solidFill>
                  <a:srgbClr val="FF0000"/>
                </a:solidFill>
              </a:rPr>
              <a:t> dev)</a:t>
            </a:r>
          </a:p>
        </p:txBody>
      </p:sp>
      <p:sp>
        <p:nvSpPr>
          <p:cNvPr id="5" name="TextBox 4"/>
          <p:cNvSpPr txBox="1"/>
          <p:nvPr/>
        </p:nvSpPr>
        <p:spPr>
          <a:xfrm>
            <a:off x="105206" y="4313368"/>
            <a:ext cx="3432463" cy="369332"/>
          </a:xfrm>
          <a:prstGeom prst="rect">
            <a:avLst/>
          </a:prstGeom>
          <a:noFill/>
        </p:spPr>
        <p:txBody>
          <a:bodyPr wrap="square" rtlCol="0">
            <a:spAutoFit/>
          </a:bodyPr>
          <a:lstStyle/>
          <a:p>
            <a:r>
              <a:rPr lang="en-US" b="1" dirty="0"/>
              <a:t>Resample </a:t>
            </a:r>
            <a:r>
              <a:rPr lang="en-US" b="1"/>
              <a:t>100 data 1000 times</a:t>
            </a:r>
            <a:r>
              <a:rPr lang="en-US" b="1" dirty="0"/>
              <a:t>:</a:t>
            </a:r>
          </a:p>
        </p:txBody>
      </p:sp>
      <p:pic>
        <p:nvPicPr>
          <p:cNvPr id="7" name="Picture 6"/>
          <p:cNvPicPr>
            <a:picLocks noChangeAspect="1"/>
          </p:cNvPicPr>
          <p:nvPr/>
        </p:nvPicPr>
        <p:blipFill>
          <a:blip r:embed="rId3"/>
          <a:stretch>
            <a:fillRect/>
          </a:stretch>
        </p:blipFill>
        <p:spPr>
          <a:xfrm>
            <a:off x="3822701" y="78789"/>
            <a:ext cx="5295900" cy="5598111"/>
          </a:xfrm>
          <a:prstGeom prst="rect">
            <a:avLst/>
          </a:prstGeom>
        </p:spPr>
      </p:pic>
      <p:sp>
        <p:nvSpPr>
          <p:cNvPr id="6" name="TextBox 5"/>
          <p:cNvSpPr txBox="1"/>
          <p:nvPr/>
        </p:nvSpPr>
        <p:spPr>
          <a:xfrm>
            <a:off x="6214918" y="5168720"/>
            <a:ext cx="2632363" cy="369332"/>
          </a:xfrm>
          <a:prstGeom prst="rect">
            <a:avLst/>
          </a:prstGeom>
          <a:solidFill>
            <a:schemeClr val="bg1"/>
          </a:solidFill>
        </p:spPr>
        <p:txBody>
          <a:bodyPr wrap="square" rtlCol="0">
            <a:spAutoFit/>
          </a:bodyPr>
          <a:lstStyle/>
          <a:p>
            <a:pPr algn="ctr"/>
            <a:r>
              <a:rPr lang="en-US" b="1"/>
              <a:t>Sample Mean</a:t>
            </a:r>
          </a:p>
        </p:txBody>
      </p:sp>
      <p:sp>
        <p:nvSpPr>
          <p:cNvPr id="8" name="TextBox 7"/>
          <p:cNvSpPr txBox="1"/>
          <p:nvPr/>
        </p:nvSpPr>
        <p:spPr>
          <a:xfrm>
            <a:off x="5305139" y="4749965"/>
            <a:ext cx="3661062" cy="461665"/>
          </a:xfrm>
          <a:prstGeom prst="rect">
            <a:avLst/>
          </a:prstGeom>
          <a:solidFill>
            <a:schemeClr val="bg1"/>
          </a:solidFill>
        </p:spPr>
        <p:txBody>
          <a:bodyPr wrap="square" rtlCol="0">
            <a:spAutoFit/>
          </a:bodyPr>
          <a:lstStyle/>
          <a:p>
            <a:r>
              <a:rPr lang="en-US" sz="2400" b="1" dirty="0"/>
              <a:t>-0.4      -0.2          0          0.2</a:t>
            </a:r>
          </a:p>
        </p:txBody>
      </p:sp>
      <p:cxnSp>
        <p:nvCxnSpPr>
          <p:cNvPr id="9" name="Straight Connector 8"/>
          <p:cNvCxnSpPr/>
          <p:nvPr/>
        </p:nvCxnSpPr>
        <p:spPr>
          <a:xfrm flipH="1" flipV="1">
            <a:off x="7531100" y="660400"/>
            <a:ext cx="12700" cy="39606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6705600" y="650436"/>
            <a:ext cx="12700" cy="3960681"/>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987344" y="660400"/>
            <a:ext cx="1052370" cy="923330"/>
          </a:xfrm>
          <a:prstGeom prst="rect">
            <a:avLst/>
          </a:prstGeom>
          <a:noFill/>
        </p:spPr>
        <p:txBody>
          <a:bodyPr wrap="square" rtlCol="0">
            <a:spAutoFit/>
          </a:bodyPr>
          <a:lstStyle/>
          <a:p>
            <a:r>
              <a:rPr lang="en-US" dirty="0">
                <a:solidFill>
                  <a:srgbClr val="FF0000"/>
                </a:solidFill>
              </a:rPr>
              <a:t>mean </a:t>
            </a:r>
            <a:r>
              <a:rPr lang="en-US">
                <a:solidFill>
                  <a:srgbClr val="FF0000"/>
                </a:solidFill>
              </a:rPr>
              <a:t>of original sample</a:t>
            </a:r>
          </a:p>
        </p:txBody>
      </p:sp>
      <p:cxnSp>
        <p:nvCxnSpPr>
          <p:cNvPr id="13" name="Straight Arrow Connector 12"/>
          <p:cNvCxnSpPr/>
          <p:nvPr/>
        </p:nvCxnSpPr>
        <p:spPr>
          <a:xfrm>
            <a:off x="5956299" y="901700"/>
            <a:ext cx="749301" cy="635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935472" y="633114"/>
            <a:ext cx="1052370" cy="646331"/>
          </a:xfrm>
          <a:prstGeom prst="rect">
            <a:avLst/>
          </a:prstGeom>
          <a:noFill/>
        </p:spPr>
        <p:txBody>
          <a:bodyPr wrap="square" rtlCol="0">
            <a:spAutoFit/>
          </a:bodyPr>
          <a:lstStyle/>
          <a:p>
            <a:r>
              <a:rPr lang="en-US" dirty="0">
                <a:solidFill>
                  <a:srgbClr val="FF0000"/>
                </a:solidFill>
              </a:rPr>
              <a:t>mean of true pdf</a:t>
            </a:r>
          </a:p>
        </p:txBody>
      </p:sp>
      <p:cxnSp>
        <p:nvCxnSpPr>
          <p:cNvPr id="15" name="Straight Arrow Connector 14"/>
          <p:cNvCxnSpPr/>
          <p:nvPr/>
        </p:nvCxnSpPr>
        <p:spPr>
          <a:xfrm flipH="1">
            <a:off x="7674555" y="878184"/>
            <a:ext cx="298446" cy="780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F30BDD4D-30AE-EC48-9E6E-F67219F7705C}"/>
              </a:ext>
            </a:extLst>
          </p:cNvPr>
          <p:cNvSpPr>
            <a:spLocks noGrp="1"/>
          </p:cNvSpPr>
          <p:nvPr>
            <p:ph type="dt" sz="half" idx="10"/>
          </p:nvPr>
        </p:nvSpPr>
        <p:spPr>
          <a:xfrm>
            <a:off x="728518" y="6489201"/>
            <a:ext cx="2057400" cy="365125"/>
          </a:xfrm>
        </p:spPr>
        <p:txBody>
          <a:bodyPr/>
          <a:lstStyle/>
          <a:p>
            <a:fld id="{B3CB26AE-B3D8-524F-AD37-3699AF4B58FF}" type="datetime1">
              <a:rPr lang="en-US" smtClean="0"/>
              <a:t>1/30/19</a:t>
            </a:fld>
            <a:endParaRPr lang="en-US"/>
          </a:p>
        </p:txBody>
      </p:sp>
      <p:sp>
        <p:nvSpPr>
          <p:cNvPr id="12" name="Footer Placeholder 11">
            <a:extLst>
              <a:ext uri="{FF2B5EF4-FFF2-40B4-BE49-F238E27FC236}">
                <a16:creationId xmlns:a16="http://schemas.microsoft.com/office/drawing/2014/main" id="{E7964EB8-F17D-884C-8B87-BAE844D1E652}"/>
              </a:ext>
            </a:extLst>
          </p:cNvPr>
          <p:cNvSpPr>
            <a:spLocks noGrp="1"/>
          </p:cNvSpPr>
          <p:nvPr>
            <p:ph type="ftr" sz="quarter" idx="11"/>
          </p:nvPr>
        </p:nvSpPr>
        <p:spPr>
          <a:xfrm>
            <a:off x="3128818" y="6489201"/>
            <a:ext cx="3086100" cy="365125"/>
          </a:xfrm>
        </p:spPr>
        <p:txBody>
          <a:bodyPr/>
          <a:lstStyle/>
          <a:p>
            <a:r>
              <a:rPr lang="en-US"/>
              <a:t>EPS 236</a:t>
            </a:r>
          </a:p>
        </p:txBody>
      </p:sp>
      <p:sp>
        <p:nvSpPr>
          <p:cNvPr id="16" name="Slide Number Placeholder 15">
            <a:extLst>
              <a:ext uri="{FF2B5EF4-FFF2-40B4-BE49-F238E27FC236}">
                <a16:creationId xmlns:a16="http://schemas.microsoft.com/office/drawing/2014/main" id="{F98C3105-E365-1B49-9ABC-621712BB3EFF}"/>
              </a:ext>
            </a:extLst>
          </p:cNvPr>
          <p:cNvSpPr>
            <a:spLocks noGrp="1"/>
          </p:cNvSpPr>
          <p:nvPr>
            <p:ph type="sldNum" sz="quarter" idx="12"/>
          </p:nvPr>
        </p:nvSpPr>
        <p:spPr>
          <a:xfrm>
            <a:off x="6557818" y="6489201"/>
            <a:ext cx="2057400" cy="365125"/>
          </a:xfrm>
        </p:spPr>
        <p:txBody>
          <a:bodyPr/>
          <a:lstStyle/>
          <a:p>
            <a:fld id="{CD3A2B4A-3F34-F54A-9B5F-22559B4D568D}" type="slidenum">
              <a:rPr lang="en-US" smtClean="0"/>
              <a:t>37</a:t>
            </a:fld>
            <a:endParaRPr lang="en-US"/>
          </a:p>
        </p:txBody>
      </p:sp>
    </p:spTree>
    <p:extLst>
      <p:ext uri="{BB962C8B-B14F-4D97-AF65-F5344CB8AC3E}">
        <p14:creationId xmlns:p14="http://schemas.microsoft.com/office/powerpoint/2010/main" val="2125015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500" y="1976582"/>
            <a:ext cx="8672945" cy="3046988"/>
          </a:xfrm>
          <a:prstGeom prst="rect">
            <a:avLst/>
          </a:prstGeom>
          <a:noFill/>
        </p:spPr>
        <p:txBody>
          <a:bodyPr wrap="square" rtlCol="0">
            <a:spAutoFit/>
          </a:bodyPr>
          <a:lstStyle/>
          <a:p>
            <a:pPr lvl="0"/>
            <a:r>
              <a:rPr lang="en-US" sz="3200" b="1" dirty="0">
                <a:solidFill>
                  <a:srgbClr val="FF0000"/>
                </a:solidFill>
              </a:rPr>
              <a:t>The set of estimated parameters will be distributed around the best estimate of the parameters from the original data (a(0))  in close approximation to the way that a(0)  is distributed around </a:t>
            </a:r>
            <a:r>
              <a:rPr lang="en-US" sz="3200" b="1" dirty="0" err="1">
                <a:solidFill>
                  <a:srgbClr val="FF0000"/>
                </a:solidFill>
              </a:rPr>
              <a:t>a</a:t>
            </a:r>
            <a:r>
              <a:rPr lang="en-US" sz="3200" b="1" baseline="-25000" dirty="0" err="1">
                <a:solidFill>
                  <a:srgbClr val="FF0000"/>
                </a:solidFill>
              </a:rPr>
              <a:t>true</a:t>
            </a:r>
            <a:r>
              <a:rPr lang="en-US" sz="3200" b="1" dirty="0">
                <a:solidFill>
                  <a:srgbClr val="FF0000"/>
                </a:solidFill>
              </a:rPr>
              <a:t> as in our simple example.</a:t>
            </a:r>
          </a:p>
          <a:p>
            <a:pPr lvl="0"/>
            <a:endParaRPr lang="en-US" sz="3200" b="1" dirty="0">
              <a:solidFill>
                <a:srgbClr val="FF0000"/>
              </a:solidFill>
            </a:endParaRPr>
          </a:p>
        </p:txBody>
      </p:sp>
      <p:sp>
        <p:nvSpPr>
          <p:cNvPr id="3" name="Date Placeholder 2">
            <a:extLst>
              <a:ext uri="{FF2B5EF4-FFF2-40B4-BE49-F238E27FC236}">
                <a16:creationId xmlns:a16="http://schemas.microsoft.com/office/drawing/2014/main" id="{38AB78F0-A99F-484F-8E3B-416578660586}"/>
              </a:ext>
            </a:extLst>
          </p:cNvPr>
          <p:cNvSpPr>
            <a:spLocks noGrp="1"/>
          </p:cNvSpPr>
          <p:nvPr>
            <p:ph type="dt" sz="half" idx="10"/>
          </p:nvPr>
        </p:nvSpPr>
        <p:spPr/>
        <p:txBody>
          <a:bodyPr/>
          <a:lstStyle/>
          <a:p>
            <a:fld id="{9E165858-9E6F-0643-9A3E-B899C4F11668}" type="datetime1">
              <a:rPr lang="en-US" smtClean="0"/>
              <a:t>1/30/19</a:t>
            </a:fld>
            <a:endParaRPr lang="en-US"/>
          </a:p>
        </p:txBody>
      </p:sp>
      <p:sp>
        <p:nvSpPr>
          <p:cNvPr id="4" name="Footer Placeholder 3">
            <a:extLst>
              <a:ext uri="{FF2B5EF4-FFF2-40B4-BE49-F238E27FC236}">
                <a16:creationId xmlns:a16="http://schemas.microsoft.com/office/drawing/2014/main" id="{C39A2059-E597-434D-A8B5-5DA69BEE4577}"/>
              </a:ext>
            </a:extLst>
          </p:cNvPr>
          <p:cNvSpPr>
            <a:spLocks noGrp="1"/>
          </p:cNvSpPr>
          <p:nvPr>
            <p:ph type="ftr" sz="quarter" idx="11"/>
          </p:nvPr>
        </p:nvSpPr>
        <p:spPr/>
        <p:txBody>
          <a:bodyPr/>
          <a:lstStyle/>
          <a:p>
            <a:r>
              <a:rPr lang="en-US"/>
              <a:t>EPS 236</a:t>
            </a:r>
          </a:p>
        </p:txBody>
      </p:sp>
      <p:sp>
        <p:nvSpPr>
          <p:cNvPr id="5" name="Slide Number Placeholder 4">
            <a:extLst>
              <a:ext uri="{FF2B5EF4-FFF2-40B4-BE49-F238E27FC236}">
                <a16:creationId xmlns:a16="http://schemas.microsoft.com/office/drawing/2014/main" id="{4794A357-DE8F-F842-967E-0454EE6D0913}"/>
              </a:ext>
            </a:extLst>
          </p:cNvPr>
          <p:cNvSpPr>
            <a:spLocks noGrp="1"/>
          </p:cNvSpPr>
          <p:nvPr>
            <p:ph type="sldNum" sz="quarter" idx="12"/>
          </p:nvPr>
        </p:nvSpPr>
        <p:spPr/>
        <p:txBody>
          <a:bodyPr/>
          <a:lstStyle/>
          <a:p>
            <a:fld id="{CD3A2B4A-3F34-F54A-9B5F-22559B4D568D}" type="slidenum">
              <a:rPr lang="en-US" smtClean="0"/>
              <a:t>38</a:t>
            </a:fld>
            <a:endParaRPr lang="en-US"/>
          </a:p>
        </p:txBody>
      </p:sp>
    </p:spTree>
    <p:extLst>
      <p:ext uri="{BB962C8B-B14F-4D97-AF65-F5344CB8AC3E}">
        <p14:creationId xmlns:p14="http://schemas.microsoft.com/office/powerpoint/2010/main" val="1412408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7709"/>
            <a:ext cx="9144000" cy="523220"/>
          </a:xfrm>
          <a:prstGeom prst="rect">
            <a:avLst/>
          </a:prstGeom>
          <a:solidFill>
            <a:schemeClr val="bg1">
              <a:lumMod val="95000"/>
            </a:schemeClr>
          </a:solidFill>
        </p:spPr>
        <p:txBody>
          <a:bodyPr wrap="square" rtlCol="0">
            <a:spAutoFit/>
          </a:bodyPr>
          <a:lstStyle/>
          <a:p>
            <a:pPr algn="ctr"/>
            <a:r>
              <a:rPr lang="en-US" sz="2800" b="1" dirty="0"/>
              <a:t>Markov chain – Monte Carlo concept </a:t>
            </a:r>
            <a:r>
              <a:rPr lang="en-US" sz="2800" b="1"/>
              <a:t>to obtain the CI </a:t>
            </a:r>
            <a:endParaRPr lang="en-US" sz="2800" b="1" dirty="0"/>
          </a:p>
        </p:txBody>
      </p:sp>
      <p:pic>
        <p:nvPicPr>
          <p:cNvPr id="3" name="Picture 2"/>
          <p:cNvPicPr>
            <a:picLocks noChangeAspect="1"/>
          </p:cNvPicPr>
          <p:nvPr/>
        </p:nvPicPr>
        <p:blipFill>
          <a:blip r:embed="rId2"/>
          <a:stretch>
            <a:fillRect/>
          </a:stretch>
        </p:blipFill>
        <p:spPr>
          <a:xfrm>
            <a:off x="444551" y="451441"/>
            <a:ext cx="6825649" cy="6128264"/>
          </a:xfrm>
          <a:prstGeom prst="rect">
            <a:avLst/>
          </a:prstGeom>
        </p:spPr>
      </p:pic>
      <p:pic>
        <p:nvPicPr>
          <p:cNvPr id="4" name="Picture 3"/>
          <p:cNvPicPr>
            <a:picLocks noChangeAspect="1"/>
          </p:cNvPicPr>
          <p:nvPr/>
        </p:nvPicPr>
        <p:blipFill>
          <a:blip r:embed="rId3"/>
          <a:stretch>
            <a:fillRect/>
          </a:stretch>
        </p:blipFill>
        <p:spPr>
          <a:xfrm rot="16200000">
            <a:off x="4386569" y="1792559"/>
            <a:ext cx="200230" cy="8084267"/>
          </a:xfrm>
          <a:prstGeom prst="rect">
            <a:avLst/>
          </a:prstGeom>
        </p:spPr>
      </p:pic>
      <p:sp>
        <p:nvSpPr>
          <p:cNvPr id="5" name="TextBox 4"/>
          <p:cNvSpPr txBox="1"/>
          <p:nvPr/>
        </p:nvSpPr>
        <p:spPr>
          <a:xfrm>
            <a:off x="100496" y="5017605"/>
            <a:ext cx="3733800" cy="646331"/>
          </a:xfrm>
          <a:prstGeom prst="rect">
            <a:avLst/>
          </a:prstGeom>
          <a:noFill/>
        </p:spPr>
        <p:txBody>
          <a:bodyPr wrap="square" rtlCol="0">
            <a:spAutoFit/>
          </a:bodyPr>
          <a:lstStyle/>
          <a:p>
            <a:r>
              <a:rPr lang="en-US" b="1" dirty="0">
                <a:solidFill>
                  <a:srgbClr val="FF0000"/>
                </a:solidFill>
              </a:rPr>
              <a:t>A. Resample the underlying model: we can re-do the experiment</a:t>
            </a:r>
          </a:p>
        </p:txBody>
      </p:sp>
      <p:sp>
        <p:nvSpPr>
          <p:cNvPr id="6" name="Date Placeholder 5">
            <a:extLst>
              <a:ext uri="{FF2B5EF4-FFF2-40B4-BE49-F238E27FC236}">
                <a16:creationId xmlns:a16="http://schemas.microsoft.com/office/drawing/2014/main" id="{39A08232-EFBB-694B-A9B9-3D13571F858B}"/>
              </a:ext>
            </a:extLst>
          </p:cNvPr>
          <p:cNvSpPr>
            <a:spLocks noGrp="1"/>
          </p:cNvSpPr>
          <p:nvPr>
            <p:ph type="dt" sz="half" idx="10"/>
          </p:nvPr>
        </p:nvSpPr>
        <p:spPr>
          <a:xfrm>
            <a:off x="0" y="6498034"/>
            <a:ext cx="2057400" cy="365125"/>
          </a:xfrm>
        </p:spPr>
        <p:txBody>
          <a:bodyPr/>
          <a:lstStyle/>
          <a:p>
            <a:fld id="{FDF4608B-D5ED-8147-BECF-1638016E3F62}" type="datetime1">
              <a:rPr lang="en-US" smtClean="0"/>
              <a:t>1/30/19</a:t>
            </a:fld>
            <a:endParaRPr lang="en-US" dirty="0"/>
          </a:p>
        </p:txBody>
      </p:sp>
      <p:sp>
        <p:nvSpPr>
          <p:cNvPr id="7" name="Footer Placeholder 6">
            <a:extLst>
              <a:ext uri="{FF2B5EF4-FFF2-40B4-BE49-F238E27FC236}">
                <a16:creationId xmlns:a16="http://schemas.microsoft.com/office/drawing/2014/main" id="{4DFEE782-59BD-D748-A26F-980DEE5C0FA0}"/>
              </a:ext>
            </a:extLst>
          </p:cNvPr>
          <p:cNvSpPr>
            <a:spLocks noGrp="1"/>
          </p:cNvSpPr>
          <p:nvPr>
            <p:ph type="ftr" sz="quarter" idx="11"/>
          </p:nvPr>
        </p:nvSpPr>
        <p:spPr>
          <a:xfrm>
            <a:off x="3014596" y="6461592"/>
            <a:ext cx="3086100" cy="365125"/>
          </a:xfrm>
        </p:spPr>
        <p:txBody>
          <a:bodyPr/>
          <a:lstStyle/>
          <a:p>
            <a:r>
              <a:rPr lang="en-US" dirty="0"/>
              <a:t>EPS 236</a:t>
            </a:r>
          </a:p>
        </p:txBody>
      </p:sp>
      <p:sp>
        <p:nvSpPr>
          <p:cNvPr id="8" name="Slide Number Placeholder 7">
            <a:extLst>
              <a:ext uri="{FF2B5EF4-FFF2-40B4-BE49-F238E27FC236}">
                <a16:creationId xmlns:a16="http://schemas.microsoft.com/office/drawing/2014/main" id="{5E3C386A-ACDD-4740-B1E4-64E7731FF4F3}"/>
              </a:ext>
            </a:extLst>
          </p:cNvPr>
          <p:cNvSpPr>
            <a:spLocks noGrp="1"/>
          </p:cNvSpPr>
          <p:nvPr>
            <p:ph type="sldNum" sz="quarter" idx="12"/>
          </p:nvPr>
        </p:nvSpPr>
        <p:spPr>
          <a:xfrm>
            <a:off x="6826252" y="6461592"/>
            <a:ext cx="2057400" cy="365125"/>
          </a:xfrm>
        </p:spPr>
        <p:txBody>
          <a:bodyPr/>
          <a:lstStyle/>
          <a:p>
            <a:fld id="{CD3A2B4A-3F34-F54A-9B5F-22559B4D568D}" type="slidenum">
              <a:rPr lang="en-US" smtClean="0"/>
              <a:t>39</a:t>
            </a:fld>
            <a:endParaRPr lang="en-US" dirty="0"/>
          </a:p>
        </p:txBody>
      </p:sp>
    </p:spTree>
    <p:extLst>
      <p:ext uri="{BB962C8B-B14F-4D97-AF65-F5344CB8AC3E}">
        <p14:creationId xmlns:p14="http://schemas.microsoft.com/office/powerpoint/2010/main" val="747046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19529"/>
            <a:ext cx="9144000" cy="523220"/>
          </a:xfrm>
          <a:prstGeom prst="rect">
            <a:avLst/>
          </a:prstGeom>
          <a:solidFill>
            <a:schemeClr val="bg1">
              <a:lumMod val="85000"/>
            </a:schemeClr>
          </a:solidFill>
        </p:spPr>
        <p:txBody>
          <a:bodyPr wrap="square" rtlCol="0">
            <a:spAutoFit/>
          </a:bodyPr>
          <a:lstStyle/>
          <a:p>
            <a:endParaRPr lang="en-US" sz="2800" b="1" dirty="0"/>
          </a:p>
        </p:txBody>
      </p:sp>
      <p:sp>
        <p:nvSpPr>
          <p:cNvPr id="2" name="TextBox 1"/>
          <p:cNvSpPr txBox="1"/>
          <p:nvPr/>
        </p:nvSpPr>
        <p:spPr>
          <a:xfrm>
            <a:off x="142875" y="-12354"/>
            <a:ext cx="9001125" cy="3000821"/>
          </a:xfrm>
          <a:prstGeom prst="rect">
            <a:avLst/>
          </a:prstGeom>
          <a:noFill/>
        </p:spPr>
        <p:txBody>
          <a:bodyPr wrap="square" rtlCol="0">
            <a:spAutoFit/>
          </a:bodyPr>
          <a:lstStyle/>
          <a:p>
            <a:pPr marL="342900" indent="-342900">
              <a:buAutoNum type="arabicPeriod"/>
            </a:pPr>
            <a:r>
              <a:rPr lang="en-US" sz="3200" b="1" dirty="0"/>
              <a:t>Statistical inference,</a:t>
            </a:r>
            <a:r>
              <a:rPr lang="en-US" sz="3200" b="1" dirty="0">
                <a:solidFill>
                  <a:srgbClr val="0432FF"/>
                </a:solidFill>
              </a:rPr>
              <a:t> resampling, and forecasts</a:t>
            </a:r>
          </a:p>
          <a:p>
            <a:endParaRPr lang="en-US" sz="1400" b="1" dirty="0"/>
          </a:p>
          <a:p>
            <a:r>
              <a:rPr lang="en-US" sz="2000" b="1" dirty="0"/>
              <a:t>The process we want to understand can be represented by a quantitative model. </a:t>
            </a:r>
          </a:p>
          <a:p>
            <a:endParaRPr lang="en-US" sz="900" b="1" dirty="0"/>
          </a:p>
          <a:p>
            <a:r>
              <a:rPr lang="en-US" sz="2000" b="1" u="sng" dirty="0">
                <a:solidFill>
                  <a:srgbClr val="FF0000"/>
                </a:solidFill>
              </a:rPr>
              <a:t>Our measurements represent </a:t>
            </a:r>
            <a:r>
              <a:rPr lang="en-US" sz="2000" b="1" i="1" u="sng" dirty="0">
                <a:solidFill>
                  <a:srgbClr val="FF0000"/>
                </a:solidFill>
              </a:rPr>
              <a:t>samples</a:t>
            </a:r>
            <a:r>
              <a:rPr lang="en-US" sz="2000" b="1" u="sng" dirty="0">
                <a:solidFill>
                  <a:srgbClr val="FF0000"/>
                </a:solidFill>
              </a:rPr>
              <a:t> of the results of this process, modified by “errors” (or variability) which can be represented as a probability distribution (usually with zero mean = “unbiased”).</a:t>
            </a:r>
          </a:p>
          <a:p>
            <a:endParaRPr lang="en-US" sz="1400" b="1" dirty="0"/>
          </a:p>
          <a:p>
            <a:r>
              <a:rPr lang="en-US" sz="2000" b="1" i="1" dirty="0"/>
              <a:t>We can never know either the exact values of the parameters of this model, or the exact description of the probability distribution function for the “errors”.</a:t>
            </a:r>
          </a:p>
        </p:txBody>
      </p:sp>
      <p:sp>
        <p:nvSpPr>
          <p:cNvPr id="3" name="TextBox 2"/>
          <p:cNvSpPr txBox="1"/>
          <p:nvPr/>
        </p:nvSpPr>
        <p:spPr>
          <a:xfrm>
            <a:off x="142875" y="2818734"/>
            <a:ext cx="8758238" cy="1846659"/>
          </a:xfrm>
          <a:prstGeom prst="rect">
            <a:avLst/>
          </a:prstGeom>
          <a:noFill/>
        </p:spPr>
        <p:txBody>
          <a:bodyPr wrap="square" rtlCol="0">
            <a:spAutoFit/>
          </a:bodyPr>
          <a:lstStyle/>
          <a:p>
            <a:r>
              <a:rPr lang="en-US" sz="2000" b="1" dirty="0"/>
              <a:t>Statistical inference provides </a:t>
            </a:r>
            <a:r>
              <a:rPr lang="en-US" sz="2000" b="1" i="1" dirty="0"/>
              <a:t>estimates</a:t>
            </a:r>
            <a:r>
              <a:rPr lang="en-US" sz="2000" b="1" dirty="0"/>
              <a:t> of the</a:t>
            </a:r>
            <a:r>
              <a:rPr lang="en-US" sz="2000" b="1" u="sng" dirty="0"/>
              <a:t> parameters</a:t>
            </a:r>
            <a:r>
              <a:rPr lang="en-US" sz="2000" b="1" dirty="0"/>
              <a:t> and the </a:t>
            </a:r>
            <a:r>
              <a:rPr lang="en-US" sz="2000" b="1" u="sng" dirty="0"/>
              <a:t>pdf</a:t>
            </a:r>
            <a:r>
              <a:rPr lang="en-US" sz="2000" b="1" dirty="0"/>
              <a:t>. </a:t>
            </a:r>
          </a:p>
          <a:p>
            <a:endParaRPr lang="en-US" sz="1400" b="1" dirty="0"/>
          </a:p>
          <a:p>
            <a:r>
              <a:rPr lang="en-US" sz="2000" b="1" dirty="0"/>
              <a:t>A common approach is to obtain an estimate of the </a:t>
            </a:r>
            <a:r>
              <a:rPr lang="en-US" sz="2000" b="1" i="1" dirty="0"/>
              <a:t>likelihood</a:t>
            </a:r>
            <a:r>
              <a:rPr lang="en-US" sz="2000" b="1" dirty="0"/>
              <a:t> that I would observe the measured values for a given set of model parameters and pdf, and then to select as my “best estimate” the parameters and pdf that give the </a:t>
            </a:r>
            <a:r>
              <a:rPr lang="en-US" sz="2000" b="1" i="1" dirty="0"/>
              <a:t>maximum likelihood</a:t>
            </a:r>
            <a:r>
              <a:rPr lang="en-US" sz="2000" b="1" dirty="0"/>
              <a:t>.</a:t>
            </a:r>
          </a:p>
        </p:txBody>
      </p:sp>
      <p:sp>
        <p:nvSpPr>
          <p:cNvPr id="4" name="TextBox 3"/>
          <p:cNvSpPr txBox="1"/>
          <p:nvPr/>
        </p:nvSpPr>
        <p:spPr>
          <a:xfrm>
            <a:off x="0" y="4563793"/>
            <a:ext cx="8901113" cy="1938992"/>
          </a:xfrm>
          <a:prstGeom prst="rect">
            <a:avLst/>
          </a:prstGeom>
          <a:noFill/>
        </p:spPr>
        <p:txBody>
          <a:bodyPr wrap="square" rtlCol="0">
            <a:spAutoFit/>
          </a:bodyPr>
          <a:lstStyle/>
          <a:p>
            <a:pPr marL="457200" indent="-457200">
              <a:buFont typeface="+mj-lt"/>
              <a:buAutoNum type="arabicPeriod"/>
            </a:pPr>
            <a:r>
              <a:rPr lang="en-US" sz="2400" b="1" dirty="0">
                <a:solidFill>
                  <a:srgbClr val="FF0000"/>
                </a:solidFill>
              </a:rPr>
              <a:t>The framework is hypothetical: there exists a perfect model and a perfect probability distribution. </a:t>
            </a:r>
          </a:p>
          <a:p>
            <a:pPr marL="457200" indent="-457200">
              <a:buFont typeface="+mj-lt"/>
              <a:buAutoNum type="arabicPeriod"/>
            </a:pPr>
            <a:r>
              <a:rPr lang="en-US" sz="2400" b="1" dirty="0">
                <a:solidFill>
                  <a:srgbClr val="FF0000"/>
                </a:solidFill>
              </a:rPr>
              <a:t>Our best model is an </a:t>
            </a:r>
            <a:r>
              <a:rPr lang="en-US" sz="2400" b="1" i="1" u="sng" dirty="0">
                <a:solidFill>
                  <a:srgbClr val="FF0000"/>
                </a:solidFill>
              </a:rPr>
              <a:t>estimate</a:t>
            </a:r>
            <a:r>
              <a:rPr lang="en-US" sz="2400" b="1" dirty="0">
                <a:solidFill>
                  <a:srgbClr val="FF0000"/>
                </a:solidFill>
              </a:rPr>
              <a:t>, as is our set of “uncertainties”. </a:t>
            </a:r>
          </a:p>
          <a:p>
            <a:r>
              <a:rPr lang="en-US" sz="2400" b="1" dirty="0">
                <a:solidFill>
                  <a:srgbClr val="FF0000"/>
                </a:solidFill>
              </a:rPr>
              <a:t> </a:t>
            </a:r>
            <a:r>
              <a:rPr lang="en-US" sz="2400" b="1" dirty="0">
                <a:solidFill>
                  <a:srgbClr val="FF0000"/>
                </a:solidFill>
                <a:sym typeface="Wingdings"/>
              </a:rPr>
              <a:t>  </a:t>
            </a:r>
            <a:r>
              <a:rPr lang="en-US" sz="2400" b="1" dirty="0">
                <a:solidFill>
                  <a:srgbClr val="FF0000"/>
                </a:solidFill>
              </a:rPr>
              <a:t>It is possible to get wrong/biased estimates if my model of the process, or of the errors, is not correct for the system at hand.</a:t>
            </a:r>
          </a:p>
        </p:txBody>
      </p:sp>
      <p:sp>
        <p:nvSpPr>
          <p:cNvPr id="6" name="Date Placeholder 5">
            <a:extLst>
              <a:ext uri="{FF2B5EF4-FFF2-40B4-BE49-F238E27FC236}">
                <a16:creationId xmlns:a16="http://schemas.microsoft.com/office/drawing/2014/main" id="{17043653-776A-4843-AF2E-7AD99692B95D}"/>
              </a:ext>
            </a:extLst>
          </p:cNvPr>
          <p:cNvSpPr>
            <a:spLocks noGrp="1"/>
          </p:cNvSpPr>
          <p:nvPr>
            <p:ph type="dt" sz="half" idx="10"/>
          </p:nvPr>
        </p:nvSpPr>
        <p:spPr/>
        <p:txBody>
          <a:bodyPr/>
          <a:lstStyle/>
          <a:p>
            <a:fld id="{88AEE900-A65B-EC49-99D3-66FEE81EE9A8}" type="datetime1">
              <a:rPr lang="en-US" smtClean="0"/>
              <a:t>1/30/19</a:t>
            </a:fld>
            <a:endParaRPr lang="en-US"/>
          </a:p>
        </p:txBody>
      </p:sp>
      <p:sp>
        <p:nvSpPr>
          <p:cNvPr id="7" name="Footer Placeholder 6">
            <a:extLst>
              <a:ext uri="{FF2B5EF4-FFF2-40B4-BE49-F238E27FC236}">
                <a16:creationId xmlns:a16="http://schemas.microsoft.com/office/drawing/2014/main" id="{B8215506-FFCA-9C4E-BF2D-304E114F38AB}"/>
              </a:ext>
            </a:extLst>
          </p:cNvPr>
          <p:cNvSpPr>
            <a:spLocks noGrp="1"/>
          </p:cNvSpPr>
          <p:nvPr>
            <p:ph type="ftr" sz="quarter" idx="11"/>
          </p:nvPr>
        </p:nvSpPr>
        <p:spPr/>
        <p:txBody>
          <a:bodyPr/>
          <a:lstStyle/>
          <a:p>
            <a:r>
              <a:rPr lang="en-US"/>
              <a:t>EPS 236</a:t>
            </a:r>
          </a:p>
        </p:txBody>
      </p:sp>
      <p:sp>
        <p:nvSpPr>
          <p:cNvPr id="8" name="Slide Number Placeholder 7">
            <a:extLst>
              <a:ext uri="{FF2B5EF4-FFF2-40B4-BE49-F238E27FC236}">
                <a16:creationId xmlns:a16="http://schemas.microsoft.com/office/drawing/2014/main" id="{B3AE10A5-F9C5-6B45-A687-0E95782B3AB2}"/>
              </a:ext>
            </a:extLst>
          </p:cNvPr>
          <p:cNvSpPr>
            <a:spLocks noGrp="1"/>
          </p:cNvSpPr>
          <p:nvPr>
            <p:ph type="sldNum" sz="quarter" idx="12"/>
          </p:nvPr>
        </p:nvSpPr>
        <p:spPr/>
        <p:txBody>
          <a:bodyPr/>
          <a:lstStyle/>
          <a:p>
            <a:fld id="{CD3A2B4A-3F34-F54A-9B5F-22559B4D568D}" type="slidenum">
              <a:rPr lang="en-US" smtClean="0"/>
              <a:t>4</a:t>
            </a:fld>
            <a:endParaRPr lang="en-US"/>
          </a:p>
        </p:txBody>
      </p:sp>
    </p:spTree>
    <p:extLst>
      <p:ext uri="{BB962C8B-B14F-4D97-AF65-F5344CB8AC3E}">
        <p14:creationId xmlns:p14="http://schemas.microsoft.com/office/powerpoint/2010/main" val="122174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8479" y="0"/>
            <a:ext cx="7927041" cy="6858000"/>
          </a:xfrm>
          <a:prstGeom prst="rect">
            <a:avLst/>
          </a:prstGeom>
        </p:spPr>
      </p:pic>
      <p:sp>
        <p:nvSpPr>
          <p:cNvPr id="3" name="TextBox 2"/>
          <p:cNvSpPr txBox="1"/>
          <p:nvPr/>
        </p:nvSpPr>
        <p:spPr>
          <a:xfrm>
            <a:off x="291548" y="4865204"/>
            <a:ext cx="3733800" cy="646331"/>
          </a:xfrm>
          <a:prstGeom prst="rect">
            <a:avLst/>
          </a:prstGeom>
          <a:noFill/>
        </p:spPr>
        <p:txBody>
          <a:bodyPr wrap="square" rtlCol="0">
            <a:spAutoFit/>
          </a:bodyPr>
          <a:lstStyle/>
          <a:p>
            <a:r>
              <a:rPr lang="en-US" b="1" dirty="0">
                <a:solidFill>
                  <a:srgbClr val="FF0000"/>
                </a:solidFill>
              </a:rPr>
              <a:t>B. Resample the </a:t>
            </a:r>
            <a:r>
              <a:rPr lang="en-US" b="1" i="1" dirty="0">
                <a:solidFill>
                  <a:srgbClr val="FF0000"/>
                </a:solidFill>
              </a:rPr>
              <a:t>original data </a:t>
            </a:r>
            <a:r>
              <a:rPr lang="en-US" b="1" dirty="0">
                <a:solidFill>
                  <a:srgbClr val="FF0000"/>
                </a:solidFill>
              </a:rPr>
              <a:t>: we </a:t>
            </a:r>
            <a:r>
              <a:rPr lang="en-US" b="1" u="sng" dirty="0">
                <a:solidFill>
                  <a:srgbClr val="FF0000"/>
                </a:solidFill>
              </a:rPr>
              <a:t>cannot</a:t>
            </a:r>
            <a:r>
              <a:rPr lang="en-US" b="1" dirty="0">
                <a:solidFill>
                  <a:srgbClr val="FF0000"/>
                </a:solidFill>
              </a:rPr>
              <a:t> re-do the experiment</a:t>
            </a:r>
          </a:p>
        </p:txBody>
      </p:sp>
      <p:sp>
        <p:nvSpPr>
          <p:cNvPr id="4" name="Date Placeholder 3">
            <a:extLst>
              <a:ext uri="{FF2B5EF4-FFF2-40B4-BE49-F238E27FC236}">
                <a16:creationId xmlns:a16="http://schemas.microsoft.com/office/drawing/2014/main" id="{69BF10BA-C85B-D049-9EFD-1BAD5450BB4E}"/>
              </a:ext>
            </a:extLst>
          </p:cNvPr>
          <p:cNvSpPr>
            <a:spLocks noGrp="1"/>
          </p:cNvSpPr>
          <p:nvPr>
            <p:ph type="dt" sz="half" idx="10"/>
          </p:nvPr>
        </p:nvSpPr>
        <p:spPr>
          <a:xfrm>
            <a:off x="0" y="6492875"/>
            <a:ext cx="2057400" cy="365125"/>
          </a:xfrm>
        </p:spPr>
        <p:txBody>
          <a:bodyPr/>
          <a:lstStyle/>
          <a:p>
            <a:fld id="{F5FAC7B4-A0AA-5746-BDED-375BFD4AFBAB}" type="datetime1">
              <a:rPr lang="en-US" smtClean="0"/>
              <a:t>1/30/19</a:t>
            </a:fld>
            <a:endParaRPr lang="en-US" dirty="0"/>
          </a:p>
        </p:txBody>
      </p:sp>
      <p:sp>
        <p:nvSpPr>
          <p:cNvPr id="5" name="Footer Placeholder 4">
            <a:extLst>
              <a:ext uri="{FF2B5EF4-FFF2-40B4-BE49-F238E27FC236}">
                <a16:creationId xmlns:a16="http://schemas.microsoft.com/office/drawing/2014/main" id="{A57A2824-FAE4-3A47-8682-D4BC9F000661}"/>
              </a:ext>
            </a:extLst>
          </p:cNvPr>
          <p:cNvSpPr>
            <a:spLocks noGrp="1"/>
          </p:cNvSpPr>
          <p:nvPr>
            <p:ph type="ftr" sz="quarter" idx="11"/>
          </p:nvPr>
        </p:nvSpPr>
        <p:spPr>
          <a:xfrm>
            <a:off x="5766351" y="6492875"/>
            <a:ext cx="3086100" cy="365125"/>
          </a:xfrm>
        </p:spPr>
        <p:txBody>
          <a:bodyPr/>
          <a:lstStyle/>
          <a:p>
            <a:r>
              <a:rPr lang="en-US" dirty="0"/>
              <a:t>EPS 236</a:t>
            </a:r>
          </a:p>
        </p:txBody>
      </p:sp>
      <p:sp>
        <p:nvSpPr>
          <p:cNvPr id="6" name="Slide Number Placeholder 5">
            <a:extLst>
              <a:ext uri="{FF2B5EF4-FFF2-40B4-BE49-F238E27FC236}">
                <a16:creationId xmlns:a16="http://schemas.microsoft.com/office/drawing/2014/main" id="{3022073B-2062-FF43-8663-E92B30DB9A43}"/>
              </a:ext>
            </a:extLst>
          </p:cNvPr>
          <p:cNvSpPr>
            <a:spLocks noGrp="1"/>
          </p:cNvSpPr>
          <p:nvPr>
            <p:ph type="sldNum" sz="quarter" idx="12"/>
          </p:nvPr>
        </p:nvSpPr>
        <p:spPr>
          <a:xfrm>
            <a:off x="7086599" y="6492874"/>
            <a:ext cx="2057400" cy="365125"/>
          </a:xfrm>
        </p:spPr>
        <p:txBody>
          <a:bodyPr/>
          <a:lstStyle/>
          <a:p>
            <a:fld id="{CD3A2B4A-3F34-F54A-9B5F-22559B4D568D}" type="slidenum">
              <a:rPr lang="en-US" smtClean="0"/>
              <a:t>40</a:t>
            </a:fld>
            <a:endParaRPr lang="en-US" dirty="0"/>
          </a:p>
        </p:txBody>
      </p:sp>
    </p:spTree>
    <p:extLst>
      <p:ext uri="{BB962C8B-B14F-4D97-AF65-F5344CB8AC3E}">
        <p14:creationId xmlns:p14="http://schemas.microsoft.com/office/powerpoint/2010/main" val="236023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7565" y="225288"/>
            <a:ext cx="8322365" cy="1077218"/>
          </a:xfrm>
          <a:prstGeom prst="rect">
            <a:avLst/>
          </a:prstGeom>
          <a:solidFill>
            <a:schemeClr val="bg1">
              <a:lumMod val="75000"/>
            </a:schemeClr>
          </a:solidFill>
        </p:spPr>
        <p:txBody>
          <a:bodyPr wrap="square" rtlCol="0">
            <a:spAutoFit/>
          </a:bodyPr>
          <a:lstStyle/>
          <a:p>
            <a:pPr algn="ctr"/>
            <a:r>
              <a:rPr lang="en-US" sz="3200" b="1" dirty="0">
                <a:solidFill>
                  <a:srgbClr val="0432FF"/>
                </a:solidFill>
              </a:rPr>
              <a:t>Some critical things to take away from these lectures</a:t>
            </a:r>
          </a:p>
        </p:txBody>
      </p:sp>
      <p:sp>
        <p:nvSpPr>
          <p:cNvPr id="3" name="TextBox 2"/>
          <p:cNvSpPr txBox="1"/>
          <p:nvPr/>
        </p:nvSpPr>
        <p:spPr>
          <a:xfrm>
            <a:off x="313082" y="1302506"/>
            <a:ext cx="8491330" cy="5632311"/>
          </a:xfrm>
          <a:prstGeom prst="rect">
            <a:avLst/>
          </a:prstGeom>
          <a:noFill/>
        </p:spPr>
        <p:txBody>
          <a:bodyPr wrap="square" rtlCol="0">
            <a:spAutoFit/>
          </a:bodyPr>
          <a:lstStyle/>
          <a:p>
            <a:pPr marL="342900" indent="-342900">
              <a:buFont typeface="+mj-lt"/>
              <a:buAutoNum type="arabicPeriod"/>
            </a:pPr>
            <a:r>
              <a:rPr lang="en-US" sz="2400" b="1" dirty="0"/>
              <a:t>The basic </a:t>
            </a:r>
            <a:r>
              <a:rPr lang="en-US" sz="2400" b="1" u="sng" dirty="0"/>
              <a:t>hypotheses</a:t>
            </a:r>
            <a:r>
              <a:rPr lang="en-US" sz="2400" b="1" dirty="0"/>
              <a:t> underlying statistical inference from data: the hypothetical “true” model or parameter value, and the equally hypothetical pure pdf that controls my sampling.</a:t>
            </a:r>
          </a:p>
          <a:p>
            <a:pPr marL="342900" indent="-342900">
              <a:buFont typeface="+mj-lt"/>
              <a:buAutoNum type="arabicPeriod"/>
            </a:pPr>
            <a:r>
              <a:rPr lang="en-US" sz="2400" b="1" dirty="0"/>
              <a:t>There is an underlying symmetry between “predictors” and “response”: functional relationships, errors</a:t>
            </a:r>
          </a:p>
          <a:p>
            <a:pPr marL="342900" indent="-342900">
              <a:buFont typeface="+mj-lt"/>
              <a:buAutoNum type="arabicPeriod"/>
            </a:pPr>
            <a:r>
              <a:rPr lang="en-US" sz="2400" b="1" dirty="0"/>
              <a:t>Autocorrelation of (among) data and predictors is endemic in our fields and has a very strong influence on results</a:t>
            </a:r>
          </a:p>
          <a:p>
            <a:pPr marL="342900" indent="-342900">
              <a:buFont typeface="+mj-lt"/>
              <a:buAutoNum type="arabicPeriod"/>
            </a:pPr>
            <a:r>
              <a:rPr lang="en-US" sz="2400" b="1" dirty="0"/>
              <a:t>Use central values, standard deviation, uncertainty (standard errors), and confidence intervals correctly </a:t>
            </a:r>
            <a:r>
              <a:rPr lang="en-US" sz="2400" b="1" i="1" dirty="0"/>
              <a:t>and be explicit</a:t>
            </a:r>
            <a:endParaRPr lang="en-US" sz="2400" b="1" dirty="0"/>
          </a:p>
          <a:p>
            <a:pPr marL="342900" indent="-342900">
              <a:buFont typeface="+mj-lt"/>
              <a:buAutoNum type="arabicPeriod"/>
            </a:pPr>
            <a:r>
              <a:rPr lang="en-US" sz="2400" b="1" dirty="0"/>
              <a:t>The bootstrap or its big cousin, the Markov Chain Monte Carlo simulation, are incredibly useful tools for exploring the uncertainty structure of your problem. </a:t>
            </a:r>
            <a:r>
              <a:rPr lang="en-US" sz="2400" b="1" i="1" dirty="0"/>
              <a:t>They focus on repeated simulation and resampling of your data, or your complete data-model framework.</a:t>
            </a:r>
            <a:endParaRPr lang="en-US" sz="2400" b="1" dirty="0"/>
          </a:p>
          <a:p>
            <a:endParaRPr lang="en-US" sz="2400" b="1" dirty="0"/>
          </a:p>
        </p:txBody>
      </p:sp>
      <p:sp>
        <p:nvSpPr>
          <p:cNvPr id="4" name="Date Placeholder 3">
            <a:extLst>
              <a:ext uri="{FF2B5EF4-FFF2-40B4-BE49-F238E27FC236}">
                <a16:creationId xmlns:a16="http://schemas.microsoft.com/office/drawing/2014/main" id="{FBC26569-CB01-9846-A6A0-B14205D54D49}"/>
              </a:ext>
            </a:extLst>
          </p:cNvPr>
          <p:cNvSpPr>
            <a:spLocks noGrp="1"/>
          </p:cNvSpPr>
          <p:nvPr>
            <p:ph type="dt" sz="half" idx="10"/>
          </p:nvPr>
        </p:nvSpPr>
        <p:spPr>
          <a:xfrm>
            <a:off x="641902" y="6492875"/>
            <a:ext cx="2057400" cy="365125"/>
          </a:xfrm>
        </p:spPr>
        <p:txBody>
          <a:bodyPr/>
          <a:lstStyle/>
          <a:p>
            <a:fld id="{F0214B71-335E-1B48-B044-50A8073F620F}" type="datetime1">
              <a:rPr lang="en-US" smtClean="0"/>
              <a:t>1/30/19</a:t>
            </a:fld>
            <a:endParaRPr lang="en-US"/>
          </a:p>
        </p:txBody>
      </p:sp>
      <p:sp>
        <p:nvSpPr>
          <p:cNvPr id="5" name="Footer Placeholder 4">
            <a:extLst>
              <a:ext uri="{FF2B5EF4-FFF2-40B4-BE49-F238E27FC236}">
                <a16:creationId xmlns:a16="http://schemas.microsoft.com/office/drawing/2014/main" id="{96EB99CD-54BB-084E-B8F5-FDA4B471569D}"/>
              </a:ext>
            </a:extLst>
          </p:cNvPr>
          <p:cNvSpPr>
            <a:spLocks noGrp="1"/>
          </p:cNvSpPr>
          <p:nvPr>
            <p:ph type="ftr" sz="quarter" idx="11"/>
          </p:nvPr>
        </p:nvSpPr>
        <p:spPr>
          <a:xfrm>
            <a:off x="3042202" y="6492875"/>
            <a:ext cx="3086100" cy="365125"/>
          </a:xfrm>
        </p:spPr>
        <p:txBody>
          <a:bodyPr/>
          <a:lstStyle/>
          <a:p>
            <a:r>
              <a:rPr lang="en-US"/>
              <a:t>EPS 236</a:t>
            </a:r>
          </a:p>
        </p:txBody>
      </p:sp>
      <p:sp>
        <p:nvSpPr>
          <p:cNvPr id="6" name="Slide Number Placeholder 5">
            <a:extLst>
              <a:ext uri="{FF2B5EF4-FFF2-40B4-BE49-F238E27FC236}">
                <a16:creationId xmlns:a16="http://schemas.microsoft.com/office/drawing/2014/main" id="{6B6EF4D9-F4CE-8E44-ADFF-2CAAB94ED9CF}"/>
              </a:ext>
            </a:extLst>
          </p:cNvPr>
          <p:cNvSpPr>
            <a:spLocks noGrp="1"/>
          </p:cNvSpPr>
          <p:nvPr>
            <p:ph type="sldNum" sz="quarter" idx="12"/>
          </p:nvPr>
        </p:nvSpPr>
        <p:spPr>
          <a:xfrm>
            <a:off x="6471202" y="6492875"/>
            <a:ext cx="2057400" cy="365125"/>
          </a:xfrm>
        </p:spPr>
        <p:txBody>
          <a:bodyPr/>
          <a:lstStyle/>
          <a:p>
            <a:fld id="{CD3A2B4A-3F34-F54A-9B5F-22559B4D568D}" type="slidenum">
              <a:rPr lang="en-US" smtClean="0"/>
              <a:t>41</a:t>
            </a:fld>
            <a:endParaRPr lang="en-US"/>
          </a:p>
        </p:txBody>
      </p:sp>
    </p:spTree>
    <p:extLst>
      <p:ext uri="{BB962C8B-B14F-4D97-AF65-F5344CB8AC3E}">
        <p14:creationId xmlns:p14="http://schemas.microsoft.com/office/powerpoint/2010/main" val="581597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9200" y="2641600"/>
            <a:ext cx="4457700" cy="1569660"/>
          </a:xfrm>
          <a:prstGeom prst="rect">
            <a:avLst/>
          </a:prstGeom>
          <a:solidFill>
            <a:schemeClr val="bg1">
              <a:lumMod val="95000"/>
            </a:schemeClr>
          </a:solidFill>
        </p:spPr>
        <p:txBody>
          <a:bodyPr wrap="square" rtlCol="0">
            <a:spAutoFit/>
          </a:bodyPr>
          <a:lstStyle/>
          <a:p>
            <a:pPr algn="ctr"/>
            <a:r>
              <a:rPr lang="en-US" sz="4800" b="1" dirty="0" err="1"/>
              <a:t>Finis</a:t>
            </a:r>
            <a:r>
              <a:rPr lang="en-US" sz="4800" b="1" dirty="0"/>
              <a:t> </a:t>
            </a:r>
          </a:p>
          <a:p>
            <a:pPr algn="ctr"/>
            <a:r>
              <a:rPr lang="en-US" sz="4800" b="1" dirty="0"/>
              <a:t>Lectures 3 - 6</a:t>
            </a:r>
          </a:p>
        </p:txBody>
      </p:sp>
      <p:sp>
        <p:nvSpPr>
          <p:cNvPr id="3" name="Date Placeholder 2">
            <a:extLst>
              <a:ext uri="{FF2B5EF4-FFF2-40B4-BE49-F238E27FC236}">
                <a16:creationId xmlns:a16="http://schemas.microsoft.com/office/drawing/2014/main" id="{E84A4776-69D1-C64B-90CB-66D5B2208E0F}"/>
              </a:ext>
            </a:extLst>
          </p:cNvPr>
          <p:cNvSpPr>
            <a:spLocks noGrp="1"/>
          </p:cNvSpPr>
          <p:nvPr>
            <p:ph type="dt" sz="half" idx="10"/>
          </p:nvPr>
        </p:nvSpPr>
        <p:spPr/>
        <p:txBody>
          <a:bodyPr/>
          <a:lstStyle/>
          <a:p>
            <a:fld id="{DB57EF8C-DC07-CA43-93CD-8D0988DC9B30}" type="datetime1">
              <a:rPr lang="en-US" smtClean="0"/>
              <a:t>1/30/19</a:t>
            </a:fld>
            <a:endParaRPr lang="en-US"/>
          </a:p>
        </p:txBody>
      </p:sp>
      <p:sp>
        <p:nvSpPr>
          <p:cNvPr id="4" name="Footer Placeholder 3">
            <a:extLst>
              <a:ext uri="{FF2B5EF4-FFF2-40B4-BE49-F238E27FC236}">
                <a16:creationId xmlns:a16="http://schemas.microsoft.com/office/drawing/2014/main" id="{5B395AA9-93A1-7840-9E0A-459D90A06785}"/>
              </a:ext>
            </a:extLst>
          </p:cNvPr>
          <p:cNvSpPr>
            <a:spLocks noGrp="1"/>
          </p:cNvSpPr>
          <p:nvPr>
            <p:ph type="ftr" sz="quarter" idx="11"/>
          </p:nvPr>
        </p:nvSpPr>
        <p:spPr/>
        <p:txBody>
          <a:bodyPr/>
          <a:lstStyle/>
          <a:p>
            <a:r>
              <a:rPr lang="en-US"/>
              <a:t>EPS 236</a:t>
            </a:r>
          </a:p>
        </p:txBody>
      </p:sp>
      <p:sp>
        <p:nvSpPr>
          <p:cNvPr id="5" name="Slide Number Placeholder 4">
            <a:extLst>
              <a:ext uri="{FF2B5EF4-FFF2-40B4-BE49-F238E27FC236}">
                <a16:creationId xmlns:a16="http://schemas.microsoft.com/office/drawing/2014/main" id="{1E61A79A-B40E-D647-9E5F-0B35A31FBA66}"/>
              </a:ext>
            </a:extLst>
          </p:cNvPr>
          <p:cNvSpPr>
            <a:spLocks noGrp="1"/>
          </p:cNvSpPr>
          <p:nvPr>
            <p:ph type="sldNum" sz="quarter" idx="12"/>
          </p:nvPr>
        </p:nvSpPr>
        <p:spPr/>
        <p:txBody>
          <a:bodyPr/>
          <a:lstStyle/>
          <a:p>
            <a:fld id="{CD3A2B4A-3F34-F54A-9B5F-22559B4D568D}" type="slidenum">
              <a:rPr lang="en-US" smtClean="0"/>
              <a:t>42</a:t>
            </a:fld>
            <a:endParaRPr lang="en-US"/>
          </a:p>
        </p:txBody>
      </p:sp>
    </p:spTree>
    <p:extLst>
      <p:ext uri="{BB962C8B-B14F-4D97-AF65-F5344CB8AC3E}">
        <p14:creationId xmlns:p14="http://schemas.microsoft.com/office/powerpoint/2010/main" val="432748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53428"/>
            <a:ext cx="9143999" cy="830997"/>
          </a:xfrm>
          <a:prstGeom prst="rect">
            <a:avLst/>
          </a:prstGeom>
          <a:noFill/>
        </p:spPr>
        <p:txBody>
          <a:bodyPr wrap="square" rtlCol="0">
            <a:spAutoFit/>
          </a:bodyPr>
          <a:lstStyle/>
          <a:p>
            <a:r>
              <a:rPr lang="en-US" sz="2400" i="1" dirty="0"/>
              <a:t>Ex. 1: Find resistance for the filament of a lightbulb, as a function of T: turn a knob to set the voltage, observe filament with a spectrometer</a:t>
            </a:r>
          </a:p>
        </p:txBody>
      </p:sp>
      <p:sp>
        <p:nvSpPr>
          <p:cNvPr id="3" name="TextBox 2"/>
          <p:cNvSpPr txBox="1"/>
          <p:nvPr/>
        </p:nvSpPr>
        <p:spPr>
          <a:xfrm>
            <a:off x="1" y="19529"/>
            <a:ext cx="9144000" cy="523220"/>
          </a:xfrm>
          <a:prstGeom prst="rect">
            <a:avLst/>
          </a:prstGeom>
          <a:solidFill>
            <a:schemeClr val="bg1">
              <a:lumMod val="85000"/>
            </a:schemeClr>
          </a:solidFill>
        </p:spPr>
        <p:txBody>
          <a:bodyPr wrap="square" rtlCol="0">
            <a:spAutoFit/>
          </a:bodyPr>
          <a:lstStyle/>
          <a:p>
            <a:r>
              <a:rPr lang="en-US" sz="2800" b="1" dirty="0"/>
              <a:t>2. Model, predictors, response; data—Symmetry </a:t>
            </a:r>
          </a:p>
        </p:txBody>
      </p:sp>
      <p:sp>
        <p:nvSpPr>
          <p:cNvPr id="4" name="TextBox 3"/>
          <p:cNvSpPr txBox="1"/>
          <p:nvPr/>
        </p:nvSpPr>
        <p:spPr>
          <a:xfrm>
            <a:off x="100014" y="6089503"/>
            <a:ext cx="9043986" cy="830997"/>
          </a:xfrm>
          <a:prstGeom prst="rect">
            <a:avLst/>
          </a:prstGeom>
          <a:noFill/>
        </p:spPr>
        <p:txBody>
          <a:bodyPr wrap="square" rtlCol="0">
            <a:spAutoFit/>
          </a:bodyPr>
          <a:lstStyle/>
          <a:p>
            <a:r>
              <a:rPr lang="en-US" sz="2400" b="1" i="1" dirty="0"/>
              <a:t>But the data are reversible (invertible)/symmetric: given observed E and resistance, infer voltage: “Inverse modeling” </a:t>
            </a:r>
            <a:r>
              <a:rPr lang="en-US" sz="2400" b="1" i="1" dirty="0">
                <a:sym typeface="Wingdings"/>
              </a:rPr>
              <a:t> “causality”</a:t>
            </a:r>
            <a:endParaRPr lang="en-US" sz="2400" b="1" i="1" dirty="0"/>
          </a:p>
        </p:txBody>
      </p:sp>
      <p:sp>
        <p:nvSpPr>
          <p:cNvPr id="5" name="Oval 4"/>
          <p:cNvSpPr/>
          <p:nvPr/>
        </p:nvSpPr>
        <p:spPr>
          <a:xfrm>
            <a:off x="814385" y="2076152"/>
            <a:ext cx="1943100" cy="1885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43599" y="2584344"/>
            <a:ext cx="928687" cy="84742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743197" y="2812495"/>
            <a:ext cx="35004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724141" y="3193498"/>
            <a:ext cx="35004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6200000">
            <a:off x="5658917" y="2880543"/>
            <a:ext cx="1314450" cy="369332"/>
          </a:xfrm>
          <a:prstGeom prst="rect">
            <a:avLst/>
          </a:prstGeom>
          <a:noFill/>
        </p:spPr>
        <p:txBody>
          <a:bodyPr wrap="square" rtlCol="0">
            <a:spAutoFit/>
          </a:bodyPr>
          <a:lstStyle/>
          <a:p>
            <a:r>
              <a:rPr lang="en-US">
                <a:solidFill>
                  <a:srgbClr val="FF4B00"/>
                </a:solidFill>
              </a:rPr>
              <a:t>        VVV</a:t>
            </a:r>
          </a:p>
        </p:txBody>
      </p:sp>
      <p:sp>
        <p:nvSpPr>
          <p:cNvPr id="11" name="TextBox 10"/>
          <p:cNvSpPr txBox="1"/>
          <p:nvPr/>
        </p:nvSpPr>
        <p:spPr>
          <a:xfrm>
            <a:off x="1675085" y="1990424"/>
            <a:ext cx="501364" cy="369332"/>
          </a:xfrm>
          <a:prstGeom prst="rect">
            <a:avLst/>
          </a:prstGeom>
          <a:noFill/>
        </p:spPr>
        <p:txBody>
          <a:bodyPr wrap="square" rtlCol="0">
            <a:spAutoFit/>
          </a:bodyPr>
          <a:lstStyle/>
          <a:p>
            <a:r>
              <a:rPr lang="en-US" b="1">
                <a:solidFill>
                  <a:schemeClr val="bg1"/>
                </a:solidFill>
              </a:rPr>
              <a:t>0</a:t>
            </a:r>
          </a:p>
        </p:txBody>
      </p:sp>
      <p:sp>
        <p:nvSpPr>
          <p:cNvPr id="12" name="TextBox 11"/>
          <p:cNvSpPr txBox="1"/>
          <p:nvPr/>
        </p:nvSpPr>
        <p:spPr>
          <a:xfrm>
            <a:off x="2392499" y="2812495"/>
            <a:ext cx="501364" cy="369332"/>
          </a:xfrm>
          <a:prstGeom prst="rect">
            <a:avLst/>
          </a:prstGeom>
          <a:noFill/>
        </p:spPr>
        <p:txBody>
          <a:bodyPr wrap="square" rtlCol="0">
            <a:spAutoFit/>
          </a:bodyPr>
          <a:lstStyle/>
          <a:p>
            <a:r>
              <a:rPr lang="en-US" b="1">
                <a:solidFill>
                  <a:schemeClr val="bg1"/>
                </a:solidFill>
              </a:rPr>
              <a:t>10</a:t>
            </a:r>
          </a:p>
        </p:txBody>
      </p:sp>
      <p:sp>
        <p:nvSpPr>
          <p:cNvPr id="13" name="TextBox 12"/>
          <p:cNvSpPr txBox="1"/>
          <p:nvPr/>
        </p:nvSpPr>
        <p:spPr>
          <a:xfrm>
            <a:off x="1603645" y="3672364"/>
            <a:ext cx="501364" cy="369332"/>
          </a:xfrm>
          <a:prstGeom prst="rect">
            <a:avLst/>
          </a:prstGeom>
          <a:noFill/>
        </p:spPr>
        <p:txBody>
          <a:bodyPr wrap="square" rtlCol="0">
            <a:spAutoFit/>
          </a:bodyPr>
          <a:lstStyle/>
          <a:p>
            <a:r>
              <a:rPr lang="en-US" b="1" dirty="0">
                <a:solidFill>
                  <a:schemeClr val="bg1"/>
                </a:solidFill>
              </a:rPr>
              <a:t>20</a:t>
            </a:r>
          </a:p>
        </p:txBody>
      </p:sp>
      <p:sp>
        <p:nvSpPr>
          <p:cNvPr id="14" name="TextBox 13"/>
          <p:cNvSpPr txBox="1"/>
          <p:nvPr/>
        </p:nvSpPr>
        <p:spPr>
          <a:xfrm>
            <a:off x="762650" y="2823391"/>
            <a:ext cx="501364" cy="369332"/>
          </a:xfrm>
          <a:prstGeom prst="rect">
            <a:avLst/>
          </a:prstGeom>
          <a:noFill/>
        </p:spPr>
        <p:txBody>
          <a:bodyPr wrap="square" rtlCol="0">
            <a:spAutoFit/>
          </a:bodyPr>
          <a:lstStyle/>
          <a:p>
            <a:r>
              <a:rPr lang="en-US" b="1" dirty="0">
                <a:solidFill>
                  <a:schemeClr val="bg1"/>
                </a:solidFill>
              </a:rPr>
              <a:t>30</a:t>
            </a:r>
          </a:p>
        </p:txBody>
      </p:sp>
      <p:cxnSp>
        <p:nvCxnSpPr>
          <p:cNvPr id="16" name="Straight Arrow Connector 15"/>
          <p:cNvCxnSpPr/>
          <p:nvPr/>
        </p:nvCxnSpPr>
        <p:spPr>
          <a:xfrm flipV="1">
            <a:off x="1785935" y="2407983"/>
            <a:ext cx="606564" cy="5891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28650" y="4357688"/>
            <a:ext cx="2943225" cy="1097736"/>
          </a:xfrm>
          <a:prstGeom prst="rect">
            <a:avLst/>
          </a:prstGeom>
          <a:noFill/>
        </p:spPr>
        <p:txBody>
          <a:bodyPr wrap="square" rtlCol="0">
            <a:spAutoFit/>
          </a:bodyPr>
          <a:lstStyle/>
          <a:p>
            <a:r>
              <a:rPr lang="en-US" sz="2800" b="1" dirty="0"/>
              <a:t>E = V</a:t>
            </a:r>
            <a:r>
              <a:rPr lang="en-US" sz="2800" b="1" baseline="30000" dirty="0"/>
              <a:t>2</a:t>
            </a:r>
            <a:r>
              <a:rPr lang="en-US" sz="2800" b="1" dirty="0"/>
              <a:t>/</a:t>
            </a:r>
            <a:r>
              <a:rPr lang="en-US" sz="2800" b="1" dirty="0">
                <a:solidFill>
                  <a:srgbClr val="FF0000"/>
                </a:solidFill>
              </a:rPr>
              <a:t>R</a:t>
            </a:r>
            <a:r>
              <a:rPr lang="en-US" sz="2800" b="1" dirty="0"/>
              <a:t> = </a:t>
            </a:r>
            <a:r>
              <a:rPr lang="en-US" sz="2800" b="1" i="1" dirty="0"/>
              <a:t>a</a:t>
            </a:r>
            <a:r>
              <a:rPr lang="en-US" sz="2800" b="1" dirty="0">
                <a:latin typeface="Symbol" charset="2"/>
              </a:rPr>
              <a:t>s</a:t>
            </a:r>
            <a:r>
              <a:rPr lang="en-US" sz="2800" b="1" dirty="0"/>
              <a:t>T</a:t>
            </a:r>
            <a:r>
              <a:rPr lang="en-US" sz="2800" b="1" baseline="30000" dirty="0"/>
              <a:t>4</a:t>
            </a:r>
            <a:endParaRPr lang="en-US" sz="2800" b="1" dirty="0"/>
          </a:p>
          <a:p>
            <a:endParaRPr lang="en-US" sz="1400" b="1" baseline="30000" dirty="0"/>
          </a:p>
          <a:p>
            <a:r>
              <a:rPr lang="en-US" sz="2800" b="1" dirty="0">
                <a:solidFill>
                  <a:srgbClr val="FF0000"/>
                </a:solidFill>
              </a:rPr>
              <a:t>R</a:t>
            </a:r>
            <a:r>
              <a:rPr lang="en-US" sz="2800" b="1" dirty="0"/>
              <a:t> = V</a:t>
            </a:r>
            <a:r>
              <a:rPr lang="en-US" sz="2800" b="1" baseline="30000" dirty="0"/>
              <a:t>2</a:t>
            </a:r>
            <a:r>
              <a:rPr lang="en-US" sz="2800" b="1" dirty="0"/>
              <a:t>/(</a:t>
            </a:r>
            <a:r>
              <a:rPr lang="en-US" sz="2800" b="1" i="1" dirty="0"/>
              <a:t>a</a:t>
            </a:r>
            <a:r>
              <a:rPr lang="en-US" sz="2800" b="1" dirty="0">
                <a:latin typeface="Symbol" charset="2"/>
              </a:rPr>
              <a:t>s</a:t>
            </a:r>
            <a:r>
              <a:rPr lang="en-US" sz="2800" b="1" dirty="0"/>
              <a:t>T</a:t>
            </a:r>
            <a:r>
              <a:rPr lang="en-US" sz="2800" b="1" baseline="30000" dirty="0"/>
              <a:t>4</a:t>
            </a:r>
            <a:r>
              <a:rPr lang="en-US" sz="2800" b="1" dirty="0"/>
              <a:t>)</a:t>
            </a:r>
          </a:p>
        </p:txBody>
      </p:sp>
      <p:sp>
        <p:nvSpPr>
          <p:cNvPr id="18" name="TextBox 17"/>
          <p:cNvSpPr txBox="1"/>
          <p:nvPr/>
        </p:nvSpPr>
        <p:spPr>
          <a:xfrm>
            <a:off x="1406891" y="1676207"/>
            <a:ext cx="6379794" cy="707886"/>
          </a:xfrm>
          <a:prstGeom prst="rect">
            <a:avLst/>
          </a:prstGeom>
          <a:noFill/>
        </p:spPr>
        <p:txBody>
          <a:bodyPr wrap="square" rtlCol="0">
            <a:spAutoFit/>
          </a:bodyPr>
          <a:lstStyle/>
          <a:p>
            <a:pPr algn="r"/>
            <a:r>
              <a:rPr lang="en-US" sz="2000" dirty="0"/>
              <a:t>Set V                                                         measure spectrum</a:t>
            </a:r>
            <a:r>
              <a:rPr lang="en-US" sz="2000" dirty="0">
                <a:sym typeface="Wingdings"/>
              </a:rPr>
              <a:t> T (absolute measurement!</a:t>
            </a:r>
            <a:r>
              <a:rPr lang="en-US" sz="2000" dirty="0"/>
              <a:t> )           </a:t>
            </a:r>
          </a:p>
        </p:txBody>
      </p:sp>
      <p:sp>
        <p:nvSpPr>
          <p:cNvPr id="19" name="TextBox 18"/>
          <p:cNvSpPr txBox="1"/>
          <p:nvPr/>
        </p:nvSpPr>
        <p:spPr>
          <a:xfrm>
            <a:off x="4772024" y="3722434"/>
            <a:ext cx="4371975" cy="1631216"/>
          </a:xfrm>
          <a:prstGeom prst="rect">
            <a:avLst/>
          </a:prstGeom>
          <a:noFill/>
        </p:spPr>
        <p:txBody>
          <a:bodyPr wrap="square" rtlCol="0">
            <a:spAutoFit/>
          </a:bodyPr>
          <a:lstStyle/>
          <a:p>
            <a:r>
              <a:rPr lang="en-US" sz="2000" b="1" i="1" dirty="0"/>
              <a:t>Predictor    Observation   </a:t>
            </a:r>
            <a:r>
              <a:rPr lang="en-US" sz="2000" b="1" i="1" dirty="0" err="1">
                <a:solidFill>
                  <a:srgbClr val="FF0000"/>
                </a:solidFill>
              </a:rPr>
              <a:t>Model_Param</a:t>
            </a:r>
            <a:endParaRPr lang="en-US" sz="2000" b="1" i="1" dirty="0">
              <a:solidFill>
                <a:srgbClr val="FF0000"/>
              </a:solidFill>
            </a:endParaRPr>
          </a:p>
          <a:p>
            <a:r>
              <a:rPr lang="en-US" sz="2000" b="1" i="1" dirty="0"/>
              <a:t>       </a:t>
            </a:r>
            <a:r>
              <a:rPr lang="en-US" sz="2000" dirty="0"/>
              <a:t>5 ± </a:t>
            </a:r>
            <a:r>
              <a:rPr lang="en-US" sz="2000" dirty="0">
                <a:latin typeface="symbol" charset="2"/>
              </a:rPr>
              <a:t>d </a:t>
            </a:r>
            <a:r>
              <a:rPr lang="en-US" sz="2000" dirty="0"/>
              <a:t>v      1000 ± </a:t>
            </a:r>
            <a:r>
              <a:rPr lang="en-US" sz="2000" dirty="0">
                <a:latin typeface="symbol" charset="2"/>
              </a:rPr>
              <a:t>e</a:t>
            </a:r>
            <a:r>
              <a:rPr lang="en-US" sz="2000" dirty="0"/>
              <a:t> K       </a:t>
            </a:r>
            <a:r>
              <a:rPr lang="en-US" sz="2000" dirty="0">
                <a:solidFill>
                  <a:srgbClr val="FF0000"/>
                </a:solidFill>
              </a:rPr>
              <a:t>100 ± </a:t>
            </a:r>
            <a:r>
              <a:rPr lang="en-US" sz="2000" dirty="0">
                <a:solidFill>
                  <a:srgbClr val="FF0000"/>
                </a:solidFill>
                <a:latin typeface="symbol" charset="2"/>
              </a:rPr>
              <a:t>e’</a:t>
            </a:r>
            <a:r>
              <a:rPr lang="en-US" sz="2000" dirty="0">
                <a:latin typeface="symbol" charset="2"/>
              </a:rPr>
              <a:t> </a:t>
            </a:r>
            <a:r>
              <a:rPr lang="en-US" sz="2000" dirty="0" err="1">
                <a:solidFill>
                  <a:srgbClr val="FF0000"/>
                </a:solidFill>
                <a:latin typeface="Symbol" charset="2"/>
              </a:rPr>
              <a:t>Ω</a:t>
            </a:r>
            <a:endParaRPr lang="en-US" sz="2000" dirty="0">
              <a:solidFill>
                <a:srgbClr val="FF0000"/>
              </a:solidFill>
              <a:latin typeface="Symbol" charset="2"/>
            </a:endParaRPr>
          </a:p>
          <a:p>
            <a:r>
              <a:rPr lang="en-US" sz="2000" dirty="0"/>
              <a:t>       7                1155                 </a:t>
            </a:r>
            <a:r>
              <a:rPr lang="en-US" sz="2000" dirty="0">
                <a:solidFill>
                  <a:srgbClr val="FF0000"/>
                </a:solidFill>
              </a:rPr>
              <a:t>110</a:t>
            </a:r>
            <a:r>
              <a:rPr lang="en-US" sz="2000" dirty="0"/>
              <a:t> </a:t>
            </a:r>
          </a:p>
          <a:p>
            <a:r>
              <a:rPr lang="en-US" sz="2000" dirty="0"/>
              <a:t>    </a:t>
            </a:r>
            <a:r>
              <a:rPr lang="is-IS" sz="2000" dirty="0"/>
              <a:t>…                     ...                       ...</a:t>
            </a:r>
          </a:p>
          <a:p>
            <a:r>
              <a:rPr lang="is-IS" sz="2000" i="1" dirty="0"/>
              <a:t>                                       </a:t>
            </a:r>
            <a:r>
              <a:rPr lang="is-IS" sz="2000" i="1" dirty="0">
                <a:solidFill>
                  <a:srgbClr val="FF0000"/>
                </a:solidFill>
              </a:rPr>
              <a:t>a</a:t>
            </a:r>
            <a:r>
              <a:rPr lang="is-IS" sz="2000" i="1" dirty="0">
                <a:solidFill>
                  <a:srgbClr val="FF0000"/>
                </a:solidFill>
                <a:latin typeface="Symbol" charset="2"/>
              </a:rPr>
              <a:t>s</a:t>
            </a:r>
            <a:r>
              <a:rPr lang="is-IS" sz="2000" i="1" dirty="0">
                <a:solidFill>
                  <a:srgbClr val="FF0000"/>
                </a:solidFill>
              </a:rPr>
              <a:t> = 2.5x10</a:t>
            </a:r>
            <a:r>
              <a:rPr lang="is-IS" sz="2000" i="1" baseline="30000" dirty="0">
                <a:solidFill>
                  <a:srgbClr val="FF0000"/>
                </a:solidFill>
              </a:rPr>
              <a:t>-13</a:t>
            </a:r>
            <a:r>
              <a:rPr lang="en-US" sz="2000" dirty="0"/>
              <a:t> </a:t>
            </a:r>
            <a:r>
              <a:rPr lang="en-US" sz="2000" dirty="0">
                <a:solidFill>
                  <a:srgbClr val="FF0000"/>
                </a:solidFill>
              </a:rPr>
              <a:t>± </a:t>
            </a:r>
            <a:r>
              <a:rPr lang="en-US" sz="2000" dirty="0">
                <a:solidFill>
                  <a:srgbClr val="FF0000"/>
                </a:solidFill>
                <a:latin typeface="symbol" charset="2"/>
              </a:rPr>
              <a:t>e”</a:t>
            </a:r>
            <a:r>
              <a:rPr lang="en-US" sz="2000" dirty="0"/>
              <a:t>        </a:t>
            </a:r>
            <a:endParaRPr lang="en-US" sz="2000" b="1" i="1" dirty="0"/>
          </a:p>
        </p:txBody>
      </p:sp>
      <p:pic>
        <p:nvPicPr>
          <p:cNvPr id="20" name="Picture 19"/>
          <p:cNvPicPr>
            <a:picLocks noChangeAspect="1"/>
          </p:cNvPicPr>
          <p:nvPr/>
        </p:nvPicPr>
        <p:blipFill>
          <a:blip r:embed="rId2"/>
          <a:stretch>
            <a:fillRect/>
          </a:stretch>
        </p:blipFill>
        <p:spPr>
          <a:xfrm>
            <a:off x="506414" y="5778570"/>
            <a:ext cx="2559041" cy="277010"/>
          </a:xfrm>
          <a:prstGeom prst="rect">
            <a:avLst/>
          </a:prstGeom>
        </p:spPr>
      </p:pic>
      <p:sp>
        <p:nvSpPr>
          <p:cNvPr id="21" name="TextBox 20"/>
          <p:cNvSpPr txBox="1"/>
          <p:nvPr/>
        </p:nvSpPr>
        <p:spPr>
          <a:xfrm>
            <a:off x="100014" y="5721421"/>
            <a:ext cx="528636" cy="369332"/>
          </a:xfrm>
          <a:prstGeom prst="rect">
            <a:avLst/>
          </a:prstGeom>
          <a:noFill/>
        </p:spPr>
        <p:txBody>
          <a:bodyPr wrap="square" rtlCol="0">
            <a:spAutoFit/>
          </a:bodyPr>
          <a:lstStyle/>
          <a:p>
            <a:r>
              <a:rPr lang="is-IS" i="1">
                <a:latin typeface="Symbol" charset="2"/>
              </a:rPr>
              <a:t>s</a:t>
            </a:r>
            <a:r>
              <a:rPr lang="is-IS" i="1"/>
              <a:t> =</a:t>
            </a:r>
            <a:endParaRPr lang="en-US" dirty="0"/>
          </a:p>
        </p:txBody>
      </p:sp>
      <p:sp>
        <p:nvSpPr>
          <p:cNvPr id="22" name="TextBox 21"/>
          <p:cNvSpPr txBox="1"/>
          <p:nvPr/>
        </p:nvSpPr>
        <p:spPr>
          <a:xfrm>
            <a:off x="251963" y="5366554"/>
            <a:ext cx="2703363" cy="369332"/>
          </a:xfrm>
          <a:prstGeom prst="rect">
            <a:avLst/>
          </a:prstGeom>
          <a:noFill/>
        </p:spPr>
        <p:txBody>
          <a:bodyPr wrap="square" rtlCol="0">
            <a:spAutoFit/>
          </a:bodyPr>
          <a:lstStyle/>
          <a:p>
            <a:r>
              <a:rPr lang="en-US" i="1" dirty="0"/>
              <a:t>response      predictors</a:t>
            </a:r>
          </a:p>
        </p:txBody>
      </p:sp>
      <p:sp>
        <p:nvSpPr>
          <p:cNvPr id="7" name="Date Placeholder 6">
            <a:extLst>
              <a:ext uri="{FF2B5EF4-FFF2-40B4-BE49-F238E27FC236}">
                <a16:creationId xmlns:a16="http://schemas.microsoft.com/office/drawing/2014/main" id="{FCA52345-B7E5-F846-B3C4-B37040CFB351}"/>
              </a:ext>
            </a:extLst>
          </p:cNvPr>
          <p:cNvSpPr>
            <a:spLocks noGrp="1"/>
          </p:cNvSpPr>
          <p:nvPr>
            <p:ph type="dt" sz="half" idx="10"/>
          </p:nvPr>
        </p:nvSpPr>
        <p:spPr/>
        <p:txBody>
          <a:bodyPr/>
          <a:lstStyle/>
          <a:p>
            <a:fld id="{91FDEC74-A6DB-A840-AF4C-8479C5B234FC}" type="datetime1">
              <a:rPr lang="en-US" smtClean="0"/>
              <a:t>1/30/19</a:t>
            </a:fld>
            <a:endParaRPr lang="en-US"/>
          </a:p>
        </p:txBody>
      </p:sp>
      <p:sp>
        <p:nvSpPr>
          <p:cNvPr id="15" name="Footer Placeholder 14">
            <a:extLst>
              <a:ext uri="{FF2B5EF4-FFF2-40B4-BE49-F238E27FC236}">
                <a16:creationId xmlns:a16="http://schemas.microsoft.com/office/drawing/2014/main" id="{41F15B3F-576C-7446-BBD4-079517458F77}"/>
              </a:ext>
            </a:extLst>
          </p:cNvPr>
          <p:cNvSpPr>
            <a:spLocks noGrp="1"/>
          </p:cNvSpPr>
          <p:nvPr>
            <p:ph type="ftr" sz="quarter" idx="11"/>
          </p:nvPr>
        </p:nvSpPr>
        <p:spPr/>
        <p:txBody>
          <a:bodyPr/>
          <a:lstStyle/>
          <a:p>
            <a:r>
              <a:rPr lang="en-US"/>
              <a:t>EPS 236</a:t>
            </a:r>
          </a:p>
        </p:txBody>
      </p:sp>
      <p:sp>
        <p:nvSpPr>
          <p:cNvPr id="23" name="Slide Number Placeholder 22">
            <a:extLst>
              <a:ext uri="{FF2B5EF4-FFF2-40B4-BE49-F238E27FC236}">
                <a16:creationId xmlns:a16="http://schemas.microsoft.com/office/drawing/2014/main" id="{EC195F23-174C-B446-9F81-77BD758158AE}"/>
              </a:ext>
            </a:extLst>
          </p:cNvPr>
          <p:cNvSpPr>
            <a:spLocks noGrp="1"/>
          </p:cNvSpPr>
          <p:nvPr>
            <p:ph type="sldNum" sz="quarter" idx="12"/>
          </p:nvPr>
        </p:nvSpPr>
        <p:spPr/>
        <p:txBody>
          <a:bodyPr/>
          <a:lstStyle/>
          <a:p>
            <a:fld id="{CD3A2B4A-3F34-F54A-9B5F-22559B4D568D}" type="slidenum">
              <a:rPr lang="en-US" smtClean="0"/>
              <a:t>5</a:t>
            </a:fld>
            <a:endParaRPr lang="en-US"/>
          </a:p>
        </p:txBody>
      </p:sp>
    </p:spTree>
    <p:extLst>
      <p:ext uri="{BB962C8B-B14F-4D97-AF65-F5344CB8AC3E}">
        <p14:creationId xmlns:p14="http://schemas.microsoft.com/office/powerpoint/2010/main" val="1510340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3BB83D-1A62-1345-8EE3-DBC14C9AEEFC}"/>
              </a:ext>
            </a:extLst>
          </p:cNvPr>
          <p:cNvPicPr>
            <a:picLocks noChangeAspect="1"/>
          </p:cNvPicPr>
          <p:nvPr/>
        </p:nvPicPr>
        <p:blipFill>
          <a:blip r:embed="rId2"/>
          <a:stretch>
            <a:fillRect/>
          </a:stretch>
        </p:blipFill>
        <p:spPr>
          <a:xfrm>
            <a:off x="98288" y="1420136"/>
            <a:ext cx="4380947" cy="3818727"/>
          </a:xfrm>
          <a:prstGeom prst="rect">
            <a:avLst/>
          </a:prstGeom>
        </p:spPr>
      </p:pic>
      <p:pic>
        <p:nvPicPr>
          <p:cNvPr id="3" name="Picture 2">
            <a:extLst>
              <a:ext uri="{FF2B5EF4-FFF2-40B4-BE49-F238E27FC236}">
                <a16:creationId xmlns:a16="http://schemas.microsoft.com/office/drawing/2014/main" id="{20AD3618-A3CB-FD48-BA38-0F1281E42AB4}"/>
              </a:ext>
            </a:extLst>
          </p:cNvPr>
          <p:cNvPicPr>
            <a:picLocks noChangeAspect="1"/>
          </p:cNvPicPr>
          <p:nvPr/>
        </p:nvPicPr>
        <p:blipFill>
          <a:blip r:embed="rId3"/>
          <a:stretch>
            <a:fillRect/>
          </a:stretch>
        </p:blipFill>
        <p:spPr>
          <a:xfrm>
            <a:off x="4585253" y="1420136"/>
            <a:ext cx="4267200" cy="3200400"/>
          </a:xfrm>
          <a:prstGeom prst="rect">
            <a:avLst/>
          </a:prstGeom>
        </p:spPr>
      </p:pic>
      <p:sp>
        <p:nvSpPr>
          <p:cNvPr id="4" name="TextBox 3">
            <a:extLst>
              <a:ext uri="{FF2B5EF4-FFF2-40B4-BE49-F238E27FC236}">
                <a16:creationId xmlns:a16="http://schemas.microsoft.com/office/drawing/2014/main" id="{97A2F2BE-0B50-CC45-931C-554241E14F7B}"/>
              </a:ext>
            </a:extLst>
          </p:cNvPr>
          <p:cNvSpPr txBox="1"/>
          <p:nvPr/>
        </p:nvSpPr>
        <p:spPr>
          <a:xfrm>
            <a:off x="175040" y="5364749"/>
            <a:ext cx="4227444" cy="923330"/>
          </a:xfrm>
          <a:prstGeom prst="rect">
            <a:avLst/>
          </a:prstGeom>
          <a:noFill/>
        </p:spPr>
        <p:txBody>
          <a:bodyPr wrap="square" rtlCol="0">
            <a:spAutoFit/>
          </a:bodyPr>
          <a:lstStyle/>
          <a:p>
            <a:r>
              <a:rPr lang="en-US" b="1" dirty="0"/>
              <a:t>Comparison of Gaussian (red) and Lorentzian (blue) standardized line shapes. The HWHM (</a:t>
            </a:r>
            <a:r>
              <a:rPr lang="en-US" b="1" i="1" dirty="0"/>
              <a:t>w/2</a:t>
            </a:r>
            <a:r>
              <a:rPr lang="en-US" b="1" dirty="0"/>
              <a:t>) is 1.</a:t>
            </a:r>
          </a:p>
        </p:txBody>
      </p:sp>
      <p:sp>
        <p:nvSpPr>
          <p:cNvPr id="5" name="TextBox 4">
            <a:extLst>
              <a:ext uri="{FF2B5EF4-FFF2-40B4-BE49-F238E27FC236}">
                <a16:creationId xmlns:a16="http://schemas.microsoft.com/office/drawing/2014/main" id="{369743F4-98E6-8A4F-AC98-93F6E4725A1F}"/>
              </a:ext>
            </a:extLst>
          </p:cNvPr>
          <p:cNvSpPr txBox="1"/>
          <p:nvPr/>
        </p:nvSpPr>
        <p:spPr>
          <a:xfrm>
            <a:off x="4472610" y="4746422"/>
            <a:ext cx="4492486" cy="1754326"/>
          </a:xfrm>
          <a:prstGeom prst="rect">
            <a:avLst/>
          </a:prstGeom>
          <a:noFill/>
        </p:spPr>
        <p:txBody>
          <a:bodyPr wrap="square" rtlCol="0">
            <a:spAutoFit/>
          </a:bodyPr>
          <a:lstStyle/>
          <a:p>
            <a:r>
              <a:rPr lang="en-US" b="1" dirty="0"/>
              <a:t>Plot of the centered Voigt profile for four cases. Each case has a full width at half-maximum of very nearly 3.6. The black and red profiles are the limiting cases of the Gaussian (</a:t>
            </a:r>
            <a:r>
              <a:rPr lang="el-GR" b="1" dirty="0"/>
              <a:t>γ =0) </a:t>
            </a:r>
            <a:r>
              <a:rPr lang="en-US" b="1" dirty="0"/>
              <a:t>and the Lorentzian (</a:t>
            </a:r>
            <a:r>
              <a:rPr lang="el-GR" b="1" dirty="0"/>
              <a:t>σ =0) </a:t>
            </a:r>
            <a:r>
              <a:rPr lang="en-US" b="1" dirty="0"/>
              <a:t>profiles respectively.</a:t>
            </a:r>
          </a:p>
        </p:txBody>
      </p:sp>
      <p:sp>
        <p:nvSpPr>
          <p:cNvPr id="6" name="TextBox 5">
            <a:extLst>
              <a:ext uri="{FF2B5EF4-FFF2-40B4-BE49-F238E27FC236}">
                <a16:creationId xmlns:a16="http://schemas.microsoft.com/office/drawing/2014/main" id="{0D38407A-17A1-764D-B259-661E993EB52D}"/>
              </a:ext>
            </a:extLst>
          </p:cNvPr>
          <p:cNvSpPr txBox="1"/>
          <p:nvPr/>
        </p:nvSpPr>
        <p:spPr>
          <a:xfrm>
            <a:off x="0" y="-29189"/>
            <a:ext cx="9143999" cy="1323439"/>
          </a:xfrm>
          <a:prstGeom prst="rect">
            <a:avLst/>
          </a:prstGeom>
          <a:solidFill>
            <a:srgbClr val="FFC000"/>
          </a:solidFill>
        </p:spPr>
        <p:txBody>
          <a:bodyPr wrap="square" rtlCol="0">
            <a:spAutoFit/>
          </a:bodyPr>
          <a:lstStyle/>
          <a:p>
            <a:pPr algn="ctr"/>
            <a:r>
              <a:rPr lang="en-US" sz="2000" b="1" dirty="0"/>
              <a:t>Example 2: Analysis of a spectral line  </a:t>
            </a:r>
          </a:p>
          <a:p>
            <a:pPr marL="285750" indent="285750">
              <a:buFont typeface="Arial" panose="020B0604020202020204" pitchFamily="34" charset="0"/>
              <a:buChar char="•"/>
            </a:pPr>
            <a:r>
              <a:rPr lang="en-US" sz="2000" b="1" dirty="0"/>
              <a:t>The mean frequency provides the energy level.</a:t>
            </a:r>
          </a:p>
          <a:p>
            <a:pPr marL="285750" indent="285750">
              <a:buFont typeface="Arial" panose="020B0604020202020204" pitchFamily="34" charset="0"/>
              <a:buChar char="•"/>
            </a:pPr>
            <a:r>
              <a:rPr lang="en-US" sz="2000" b="1" dirty="0"/>
              <a:t>The gaussian part of the line width gives the lifetime of the emitting state</a:t>
            </a:r>
          </a:p>
          <a:p>
            <a:pPr marL="285750" indent="285750">
              <a:buFont typeface="Arial" panose="020B0604020202020204" pitchFamily="34" charset="0"/>
              <a:buChar char="•"/>
            </a:pPr>
            <a:r>
              <a:rPr lang="en-US" sz="2000" b="1" dirty="0"/>
              <a:t>The </a:t>
            </a:r>
            <a:r>
              <a:rPr lang="en-US" sz="2000" b="1" dirty="0" err="1"/>
              <a:t>Lorentian</a:t>
            </a:r>
            <a:r>
              <a:rPr lang="en-US" sz="2000" b="1" dirty="0"/>
              <a:t> part gives the velocity / temperature</a:t>
            </a:r>
          </a:p>
        </p:txBody>
      </p:sp>
      <p:sp>
        <p:nvSpPr>
          <p:cNvPr id="7" name="Date Placeholder 6">
            <a:extLst>
              <a:ext uri="{FF2B5EF4-FFF2-40B4-BE49-F238E27FC236}">
                <a16:creationId xmlns:a16="http://schemas.microsoft.com/office/drawing/2014/main" id="{A026FA84-EDC1-CF4D-8E42-1A8CC4667B67}"/>
              </a:ext>
            </a:extLst>
          </p:cNvPr>
          <p:cNvSpPr>
            <a:spLocks noGrp="1"/>
          </p:cNvSpPr>
          <p:nvPr>
            <p:ph type="dt" sz="half" idx="10"/>
          </p:nvPr>
        </p:nvSpPr>
        <p:spPr/>
        <p:txBody>
          <a:bodyPr/>
          <a:lstStyle/>
          <a:p>
            <a:fld id="{AFB2956F-50E5-6F42-9844-796231E01227}" type="datetime1">
              <a:rPr lang="en-US" smtClean="0"/>
              <a:t>1/30/19</a:t>
            </a:fld>
            <a:endParaRPr lang="en-US"/>
          </a:p>
        </p:txBody>
      </p:sp>
      <p:sp>
        <p:nvSpPr>
          <p:cNvPr id="8" name="Footer Placeholder 7">
            <a:extLst>
              <a:ext uri="{FF2B5EF4-FFF2-40B4-BE49-F238E27FC236}">
                <a16:creationId xmlns:a16="http://schemas.microsoft.com/office/drawing/2014/main" id="{533878B5-EA83-FD4A-A682-B072FAD58136}"/>
              </a:ext>
            </a:extLst>
          </p:cNvPr>
          <p:cNvSpPr>
            <a:spLocks noGrp="1"/>
          </p:cNvSpPr>
          <p:nvPr>
            <p:ph type="ftr" sz="quarter" idx="11"/>
          </p:nvPr>
        </p:nvSpPr>
        <p:spPr/>
        <p:txBody>
          <a:bodyPr/>
          <a:lstStyle/>
          <a:p>
            <a:r>
              <a:rPr lang="en-US"/>
              <a:t>EPS 236</a:t>
            </a:r>
          </a:p>
        </p:txBody>
      </p:sp>
      <p:sp>
        <p:nvSpPr>
          <p:cNvPr id="9" name="Slide Number Placeholder 8">
            <a:extLst>
              <a:ext uri="{FF2B5EF4-FFF2-40B4-BE49-F238E27FC236}">
                <a16:creationId xmlns:a16="http://schemas.microsoft.com/office/drawing/2014/main" id="{636A6C40-9E1E-794A-BF3B-A698A5BCC242}"/>
              </a:ext>
            </a:extLst>
          </p:cNvPr>
          <p:cNvSpPr>
            <a:spLocks noGrp="1"/>
          </p:cNvSpPr>
          <p:nvPr>
            <p:ph type="sldNum" sz="quarter" idx="12"/>
          </p:nvPr>
        </p:nvSpPr>
        <p:spPr/>
        <p:txBody>
          <a:bodyPr/>
          <a:lstStyle/>
          <a:p>
            <a:fld id="{CD3A2B4A-3F34-F54A-9B5F-22559B4D568D}" type="slidenum">
              <a:rPr lang="en-US" smtClean="0"/>
              <a:t>6</a:t>
            </a:fld>
            <a:endParaRPr lang="en-US"/>
          </a:p>
        </p:txBody>
      </p:sp>
    </p:spTree>
    <p:extLst>
      <p:ext uri="{BB962C8B-B14F-4D97-AF65-F5344CB8AC3E}">
        <p14:creationId xmlns:p14="http://schemas.microsoft.com/office/powerpoint/2010/main" val="164246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29" b="4930"/>
          <a:stretch/>
        </p:blipFill>
        <p:spPr>
          <a:xfrm>
            <a:off x="0" y="499378"/>
            <a:ext cx="9144000" cy="5954432"/>
          </a:xfrm>
          <a:prstGeom prst="rect">
            <a:avLst/>
          </a:prstGeom>
        </p:spPr>
      </p:pic>
      <p:sp>
        <p:nvSpPr>
          <p:cNvPr id="3" name="TextBox 2"/>
          <p:cNvSpPr txBox="1"/>
          <p:nvPr/>
        </p:nvSpPr>
        <p:spPr>
          <a:xfrm>
            <a:off x="0" y="0"/>
            <a:ext cx="8975188" cy="523220"/>
          </a:xfrm>
          <a:prstGeom prst="rect">
            <a:avLst/>
          </a:prstGeom>
          <a:noFill/>
        </p:spPr>
        <p:txBody>
          <a:bodyPr wrap="square" rtlCol="0">
            <a:spAutoFit/>
          </a:bodyPr>
          <a:lstStyle/>
          <a:p>
            <a:r>
              <a:rPr lang="en-US" sz="2800" b="1" dirty="0"/>
              <a:t>Fitting a model (e.g. a straight line </a:t>
            </a:r>
            <a:r>
              <a:rPr lang="en-US" sz="2800" b="1" dirty="0">
                <a:sym typeface="Wingdings"/>
              </a:rPr>
              <a:t> a model) </a:t>
            </a:r>
            <a:r>
              <a:rPr lang="en-US" sz="2800" b="1" dirty="0"/>
              <a:t>to data:  </a:t>
            </a:r>
          </a:p>
        </p:txBody>
      </p:sp>
      <p:grpSp>
        <p:nvGrpSpPr>
          <p:cNvPr id="7" name="Group 6"/>
          <p:cNvGrpSpPr/>
          <p:nvPr/>
        </p:nvGrpSpPr>
        <p:grpSpPr>
          <a:xfrm>
            <a:off x="351692" y="3165231"/>
            <a:ext cx="2546253" cy="2662528"/>
            <a:chOff x="351692" y="3165231"/>
            <a:chExt cx="2546253" cy="2662528"/>
          </a:xfrm>
        </p:grpSpPr>
        <p:sp>
          <p:nvSpPr>
            <p:cNvPr id="4" name="TextBox 3"/>
            <p:cNvSpPr txBox="1"/>
            <p:nvPr/>
          </p:nvSpPr>
          <p:spPr>
            <a:xfrm>
              <a:off x="407963" y="3604833"/>
              <a:ext cx="2489982" cy="646331"/>
            </a:xfrm>
            <a:prstGeom prst="rect">
              <a:avLst/>
            </a:prstGeom>
            <a:noFill/>
          </p:spPr>
          <p:txBody>
            <a:bodyPr wrap="square" rtlCol="0">
              <a:spAutoFit/>
            </a:bodyPr>
            <a:lstStyle/>
            <a:p>
              <a:r>
                <a:rPr lang="en-US" sz="3600" dirty="0"/>
                <a:t>{ x</a:t>
              </a:r>
              <a:r>
                <a:rPr lang="en-US" sz="3600" baseline="-25000" dirty="0"/>
                <a:t>i</a:t>
              </a:r>
              <a:r>
                <a:rPr lang="en-US" sz="3600" dirty="0"/>
                <a:t> , </a:t>
              </a:r>
              <a:r>
                <a:rPr lang="en-US" sz="3600" dirty="0" err="1"/>
                <a:t>y</a:t>
              </a:r>
              <a:r>
                <a:rPr lang="en-US" sz="3600" baseline="-25000" dirty="0" err="1"/>
                <a:t>i</a:t>
              </a:r>
              <a:r>
                <a:rPr lang="en-US" sz="3600" dirty="0"/>
                <a:t> }</a:t>
              </a:r>
            </a:p>
          </p:txBody>
        </p:sp>
        <p:sp>
          <p:nvSpPr>
            <p:cNvPr id="5" name="TextBox 4"/>
            <p:cNvSpPr txBox="1"/>
            <p:nvPr/>
          </p:nvSpPr>
          <p:spPr>
            <a:xfrm>
              <a:off x="351692" y="3165231"/>
              <a:ext cx="1969477" cy="369332"/>
            </a:xfrm>
            <a:prstGeom prst="rect">
              <a:avLst/>
            </a:prstGeom>
            <a:noFill/>
          </p:spPr>
          <p:txBody>
            <a:bodyPr wrap="square" rtlCol="0">
              <a:spAutoFit/>
            </a:bodyPr>
            <a:lstStyle/>
            <a:p>
              <a:r>
                <a:rPr lang="en-US" i="1" dirty="0"/>
                <a:t>{ </a:t>
              </a:r>
              <a:r>
                <a:rPr lang="en-US" i="1" dirty="0" err="1"/>
                <a:t>Pred</a:t>
              </a:r>
              <a:r>
                <a:rPr lang="en-US" i="1" dirty="0"/>
                <a:t>  , </a:t>
              </a:r>
              <a:r>
                <a:rPr lang="en-US" i="1" dirty="0" err="1"/>
                <a:t>Obs</a:t>
              </a:r>
              <a:r>
                <a:rPr lang="en-US" i="1" dirty="0"/>
                <a:t> }</a:t>
              </a:r>
            </a:p>
          </p:txBody>
        </p:sp>
        <p:sp>
          <p:nvSpPr>
            <p:cNvPr id="6" name="TextBox 5"/>
            <p:cNvSpPr txBox="1"/>
            <p:nvPr/>
          </p:nvSpPr>
          <p:spPr>
            <a:xfrm>
              <a:off x="351692" y="4750541"/>
              <a:ext cx="1969477" cy="1077218"/>
            </a:xfrm>
            <a:prstGeom prst="rect">
              <a:avLst/>
            </a:prstGeom>
            <a:noFill/>
          </p:spPr>
          <p:txBody>
            <a:bodyPr wrap="square" rtlCol="0">
              <a:spAutoFit/>
            </a:bodyPr>
            <a:lstStyle/>
            <a:p>
              <a:r>
                <a:rPr lang="en-US" i="1" dirty="0"/>
                <a:t>Model</a:t>
              </a:r>
            </a:p>
            <a:p>
              <a:endParaRPr lang="en-US" sz="1400" i="1" dirty="0"/>
            </a:p>
            <a:p>
              <a:r>
                <a:rPr lang="en-US" sz="3200" b="1" i="1" dirty="0"/>
                <a:t>y = ax + b </a:t>
              </a:r>
            </a:p>
          </p:txBody>
        </p:sp>
      </p:grpSp>
      <p:sp>
        <p:nvSpPr>
          <p:cNvPr id="8" name="Date Placeholder 7">
            <a:extLst>
              <a:ext uri="{FF2B5EF4-FFF2-40B4-BE49-F238E27FC236}">
                <a16:creationId xmlns:a16="http://schemas.microsoft.com/office/drawing/2014/main" id="{13C73C7C-3C17-4144-BFB1-79BE734FE9FF}"/>
              </a:ext>
            </a:extLst>
          </p:cNvPr>
          <p:cNvSpPr>
            <a:spLocks noGrp="1"/>
          </p:cNvSpPr>
          <p:nvPr>
            <p:ph type="dt" sz="half" idx="10"/>
          </p:nvPr>
        </p:nvSpPr>
        <p:spPr>
          <a:xfrm>
            <a:off x="641902" y="6492875"/>
            <a:ext cx="2057400" cy="365125"/>
          </a:xfrm>
        </p:spPr>
        <p:txBody>
          <a:bodyPr/>
          <a:lstStyle/>
          <a:p>
            <a:fld id="{95FC4721-07DF-0E46-9149-4515E5CA2531}" type="datetime1">
              <a:rPr lang="en-US" smtClean="0"/>
              <a:t>1/30/19</a:t>
            </a:fld>
            <a:endParaRPr lang="en-US"/>
          </a:p>
        </p:txBody>
      </p:sp>
      <p:sp>
        <p:nvSpPr>
          <p:cNvPr id="9" name="Footer Placeholder 8">
            <a:extLst>
              <a:ext uri="{FF2B5EF4-FFF2-40B4-BE49-F238E27FC236}">
                <a16:creationId xmlns:a16="http://schemas.microsoft.com/office/drawing/2014/main" id="{B3E6A85F-097F-EC4A-8ADD-BEAD5F036BE2}"/>
              </a:ext>
            </a:extLst>
          </p:cNvPr>
          <p:cNvSpPr>
            <a:spLocks noGrp="1"/>
          </p:cNvSpPr>
          <p:nvPr>
            <p:ph type="ftr" sz="quarter" idx="11"/>
          </p:nvPr>
        </p:nvSpPr>
        <p:spPr>
          <a:xfrm>
            <a:off x="3042202" y="6492875"/>
            <a:ext cx="3086100" cy="365125"/>
          </a:xfrm>
        </p:spPr>
        <p:txBody>
          <a:bodyPr/>
          <a:lstStyle/>
          <a:p>
            <a:r>
              <a:rPr lang="en-US"/>
              <a:t>EPS 236</a:t>
            </a:r>
          </a:p>
        </p:txBody>
      </p:sp>
      <p:sp>
        <p:nvSpPr>
          <p:cNvPr id="10" name="Slide Number Placeholder 9">
            <a:extLst>
              <a:ext uri="{FF2B5EF4-FFF2-40B4-BE49-F238E27FC236}">
                <a16:creationId xmlns:a16="http://schemas.microsoft.com/office/drawing/2014/main" id="{50E2ECF4-2C5E-024A-A134-D9E945D7CA45}"/>
              </a:ext>
            </a:extLst>
          </p:cNvPr>
          <p:cNvSpPr>
            <a:spLocks noGrp="1"/>
          </p:cNvSpPr>
          <p:nvPr>
            <p:ph type="sldNum" sz="quarter" idx="12"/>
          </p:nvPr>
        </p:nvSpPr>
        <p:spPr>
          <a:xfrm>
            <a:off x="6471202" y="6492875"/>
            <a:ext cx="2057400" cy="365125"/>
          </a:xfrm>
        </p:spPr>
        <p:txBody>
          <a:bodyPr/>
          <a:lstStyle/>
          <a:p>
            <a:fld id="{CD3A2B4A-3F34-F54A-9B5F-22559B4D568D}" type="slidenum">
              <a:rPr lang="en-US" smtClean="0"/>
              <a:t>7</a:t>
            </a:fld>
            <a:endParaRPr lang="en-US"/>
          </a:p>
        </p:txBody>
      </p:sp>
    </p:spTree>
    <p:extLst>
      <p:ext uri="{BB962C8B-B14F-4D97-AF65-F5344CB8AC3E}">
        <p14:creationId xmlns:p14="http://schemas.microsoft.com/office/powerpoint/2010/main" val="1196980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91194"/>
            <a:ext cx="9144000" cy="6075612"/>
          </a:xfrm>
          <a:prstGeom prst="rect">
            <a:avLst/>
          </a:prstGeom>
        </p:spPr>
      </p:pic>
      <p:sp>
        <p:nvSpPr>
          <p:cNvPr id="3" name="TextBox 2"/>
          <p:cNvSpPr txBox="1"/>
          <p:nvPr/>
        </p:nvSpPr>
        <p:spPr>
          <a:xfrm>
            <a:off x="4902200" y="3365500"/>
            <a:ext cx="3848100" cy="646331"/>
          </a:xfrm>
          <a:prstGeom prst="rect">
            <a:avLst/>
          </a:prstGeom>
          <a:noFill/>
        </p:spPr>
        <p:txBody>
          <a:bodyPr wrap="square" rtlCol="0">
            <a:spAutoFit/>
          </a:bodyPr>
          <a:lstStyle/>
          <a:p>
            <a:r>
              <a:rPr lang="en-US" dirty="0" err="1"/>
              <a:t>θ</a:t>
            </a:r>
            <a:r>
              <a:rPr lang="en-US" dirty="0"/>
              <a:t> = parameters (</a:t>
            </a:r>
            <a:r>
              <a:rPr lang="en-US" dirty="0" err="1"/>
              <a:t>a,b</a:t>
            </a:r>
            <a:r>
              <a:rPr lang="en-US" dirty="0"/>
              <a:t>)</a:t>
            </a:r>
          </a:p>
          <a:p>
            <a:r>
              <a:rPr lang="en-US" dirty="0"/>
              <a:t>P = </a:t>
            </a:r>
            <a:r>
              <a:rPr lang="en-US" dirty="0" err="1"/>
              <a:t>prob</a:t>
            </a:r>
            <a:r>
              <a:rPr lang="en-US" dirty="0"/>
              <a:t> we get </a:t>
            </a:r>
            <a:r>
              <a:rPr lang="en-US" dirty="0" err="1"/>
              <a:t>obs</a:t>
            </a:r>
            <a:r>
              <a:rPr lang="en-US" dirty="0"/>
              <a:t> data x, given (</a:t>
            </a:r>
            <a:r>
              <a:rPr lang="en-US" dirty="0" err="1"/>
              <a:t>a,b</a:t>
            </a:r>
            <a:r>
              <a:rPr lang="en-US" dirty="0"/>
              <a:t>)</a:t>
            </a:r>
          </a:p>
        </p:txBody>
      </p:sp>
      <p:sp>
        <p:nvSpPr>
          <p:cNvPr id="4" name="TextBox 3"/>
          <p:cNvSpPr txBox="1"/>
          <p:nvPr/>
        </p:nvSpPr>
        <p:spPr>
          <a:xfrm>
            <a:off x="469900" y="4953000"/>
            <a:ext cx="7620000" cy="523220"/>
          </a:xfrm>
          <a:prstGeom prst="rect">
            <a:avLst/>
          </a:prstGeom>
          <a:noFill/>
        </p:spPr>
        <p:txBody>
          <a:bodyPr wrap="square" rtlCol="0">
            <a:spAutoFit/>
          </a:bodyPr>
          <a:lstStyle/>
          <a:p>
            <a:r>
              <a:rPr lang="en-US" sz="2800" dirty="0"/>
              <a:t>of having produced the observations </a:t>
            </a:r>
            <a:r>
              <a:rPr lang="en-US" sz="2800"/>
              <a:t>you obtained.</a:t>
            </a:r>
          </a:p>
        </p:txBody>
      </p:sp>
      <p:sp>
        <p:nvSpPr>
          <p:cNvPr id="5" name="Rectangle 4"/>
          <p:cNvSpPr/>
          <p:nvPr/>
        </p:nvSpPr>
        <p:spPr>
          <a:xfrm>
            <a:off x="8559800" y="4686300"/>
            <a:ext cx="190500" cy="266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B86DDBA2-475B-2447-A7A3-9CF3E068806B}"/>
              </a:ext>
            </a:extLst>
          </p:cNvPr>
          <p:cNvSpPr>
            <a:spLocks noGrp="1"/>
          </p:cNvSpPr>
          <p:nvPr>
            <p:ph type="dt" sz="half" idx="10"/>
          </p:nvPr>
        </p:nvSpPr>
        <p:spPr/>
        <p:txBody>
          <a:bodyPr/>
          <a:lstStyle/>
          <a:p>
            <a:fld id="{FE011163-8C9E-4344-8344-C7F7EEAF2508}" type="datetime1">
              <a:rPr lang="en-US" smtClean="0"/>
              <a:t>1/30/19</a:t>
            </a:fld>
            <a:endParaRPr lang="en-US"/>
          </a:p>
        </p:txBody>
      </p:sp>
      <p:sp>
        <p:nvSpPr>
          <p:cNvPr id="7" name="Footer Placeholder 6">
            <a:extLst>
              <a:ext uri="{FF2B5EF4-FFF2-40B4-BE49-F238E27FC236}">
                <a16:creationId xmlns:a16="http://schemas.microsoft.com/office/drawing/2014/main" id="{40A71387-4F58-AB4D-A55E-6E8432335721}"/>
              </a:ext>
            </a:extLst>
          </p:cNvPr>
          <p:cNvSpPr>
            <a:spLocks noGrp="1"/>
          </p:cNvSpPr>
          <p:nvPr>
            <p:ph type="ftr" sz="quarter" idx="11"/>
          </p:nvPr>
        </p:nvSpPr>
        <p:spPr/>
        <p:txBody>
          <a:bodyPr/>
          <a:lstStyle/>
          <a:p>
            <a:r>
              <a:rPr lang="en-US"/>
              <a:t>EPS 236</a:t>
            </a:r>
          </a:p>
        </p:txBody>
      </p:sp>
      <p:sp>
        <p:nvSpPr>
          <p:cNvPr id="8" name="Slide Number Placeholder 7">
            <a:extLst>
              <a:ext uri="{FF2B5EF4-FFF2-40B4-BE49-F238E27FC236}">
                <a16:creationId xmlns:a16="http://schemas.microsoft.com/office/drawing/2014/main" id="{3D13CE25-9B83-164F-A1BA-66540AEF2544}"/>
              </a:ext>
            </a:extLst>
          </p:cNvPr>
          <p:cNvSpPr>
            <a:spLocks noGrp="1"/>
          </p:cNvSpPr>
          <p:nvPr>
            <p:ph type="sldNum" sz="quarter" idx="12"/>
          </p:nvPr>
        </p:nvSpPr>
        <p:spPr/>
        <p:txBody>
          <a:bodyPr/>
          <a:lstStyle/>
          <a:p>
            <a:fld id="{CD3A2B4A-3F34-F54A-9B5F-22559B4D568D}" type="slidenum">
              <a:rPr lang="en-US" smtClean="0"/>
              <a:t>8</a:t>
            </a:fld>
            <a:endParaRPr lang="en-US"/>
          </a:p>
        </p:txBody>
      </p:sp>
    </p:spTree>
    <p:extLst>
      <p:ext uri="{BB962C8B-B14F-4D97-AF65-F5344CB8AC3E}">
        <p14:creationId xmlns:p14="http://schemas.microsoft.com/office/powerpoint/2010/main" val="128145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0281" y="0"/>
            <a:ext cx="8963437" cy="6718852"/>
          </a:xfrm>
          <a:prstGeom prst="rect">
            <a:avLst/>
          </a:prstGeom>
        </p:spPr>
      </p:pic>
      <p:grpSp>
        <p:nvGrpSpPr>
          <p:cNvPr id="11" name="Group 10"/>
          <p:cNvGrpSpPr/>
          <p:nvPr/>
        </p:nvGrpSpPr>
        <p:grpSpPr>
          <a:xfrm>
            <a:off x="6569612" y="3782423"/>
            <a:ext cx="2349305" cy="1436691"/>
            <a:chOff x="6569612" y="3782423"/>
            <a:chExt cx="2349305" cy="1436691"/>
          </a:xfrm>
        </p:grpSpPr>
        <p:sp>
          <p:nvSpPr>
            <p:cNvPr id="3" name="TextBox 2"/>
            <p:cNvSpPr txBox="1"/>
            <p:nvPr/>
          </p:nvSpPr>
          <p:spPr>
            <a:xfrm>
              <a:off x="7146386" y="3782423"/>
              <a:ext cx="1772531" cy="369332"/>
            </a:xfrm>
            <a:prstGeom prst="rect">
              <a:avLst/>
            </a:prstGeom>
            <a:noFill/>
          </p:spPr>
          <p:txBody>
            <a:bodyPr wrap="square" rtlCol="0">
              <a:spAutoFit/>
            </a:bodyPr>
            <a:lstStyle/>
            <a:p>
              <a:r>
                <a:rPr lang="en-US" b="1" dirty="0">
                  <a:solidFill>
                    <a:srgbClr val="FF0000"/>
                  </a:solidFill>
                </a:rPr>
                <a:t>to maximize P</a:t>
              </a:r>
            </a:p>
          </p:txBody>
        </p:sp>
        <p:sp>
          <p:nvSpPr>
            <p:cNvPr id="4" name="TextBox 3"/>
            <p:cNvSpPr txBox="1"/>
            <p:nvPr/>
          </p:nvSpPr>
          <p:spPr>
            <a:xfrm>
              <a:off x="6766560" y="4195744"/>
              <a:ext cx="2152357" cy="646331"/>
            </a:xfrm>
            <a:prstGeom prst="rect">
              <a:avLst/>
            </a:prstGeom>
            <a:noFill/>
          </p:spPr>
          <p:txBody>
            <a:bodyPr wrap="square" rtlCol="0">
              <a:spAutoFit/>
            </a:bodyPr>
            <a:lstStyle/>
            <a:p>
              <a:r>
                <a:rPr lang="en-US" b="1" dirty="0">
                  <a:solidFill>
                    <a:srgbClr val="FF0000"/>
                  </a:solidFill>
                </a:rPr>
                <a:t>minimize sum </a:t>
              </a:r>
              <a:r>
                <a:rPr lang="en-US" b="1">
                  <a:solidFill>
                    <a:srgbClr val="FF0000"/>
                  </a:solidFill>
                </a:rPr>
                <a:t>of squared residuals</a:t>
              </a:r>
              <a:endParaRPr lang="en-US" b="1" dirty="0">
                <a:solidFill>
                  <a:srgbClr val="FF0000"/>
                </a:solidFill>
              </a:endParaRPr>
            </a:p>
          </p:txBody>
        </p:sp>
        <p:cxnSp>
          <p:nvCxnSpPr>
            <p:cNvPr id="6" name="Straight Arrow Connector 5"/>
            <p:cNvCxnSpPr>
              <a:stCxn id="3" idx="1"/>
            </p:cNvCxnSpPr>
            <p:nvPr/>
          </p:nvCxnSpPr>
          <p:spPr>
            <a:xfrm flipH="1">
              <a:off x="6569612" y="3967089"/>
              <a:ext cx="5767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7512148" y="4808018"/>
              <a:ext cx="11722" cy="4110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160621" y="2574386"/>
            <a:ext cx="8828636" cy="400110"/>
          </a:xfrm>
          <a:prstGeom prst="rect">
            <a:avLst/>
          </a:prstGeom>
          <a:noFill/>
        </p:spPr>
        <p:txBody>
          <a:bodyPr wrap="square" rtlCol="0">
            <a:spAutoFit/>
          </a:bodyPr>
          <a:lstStyle/>
          <a:p>
            <a:r>
              <a:rPr lang="en-US" sz="2000" b="1" dirty="0">
                <a:solidFill>
                  <a:srgbClr val="FF0000"/>
                </a:solidFill>
                <a:latin typeface="Symbol" charset="2"/>
              </a:rPr>
              <a:t>s</a:t>
            </a:r>
            <a:r>
              <a:rPr lang="en-US" sz="2000" b="1" dirty="0">
                <a:solidFill>
                  <a:srgbClr val="FF0000"/>
                </a:solidFill>
              </a:rPr>
              <a:t> is usually attributed to “measurement error”, for y; no errors are attributed to x</a:t>
            </a:r>
          </a:p>
        </p:txBody>
      </p:sp>
      <p:sp>
        <p:nvSpPr>
          <p:cNvPr id="13" name="TextBox 12"/>
          <p:cNvSpPr txBox="1"/>
          <p:nvPr/>
        </p:nvSpPr>
        <p:spPr>
          <a:xfrm>
            <a:off x="6842957" y="2833818"/>
            <a:ext cx="2146300" cy="369332"/>
          </a:xfrm>
          <a:prstGeom prst="rect">
            <a:avLst/>
          </a:prstGeom>
          <a:noFill/>
        </p:spPr>
        <p:txBody>
          <a:bodyPr wrap="square" rtlCol="0">
            <a:spAutoFit/>
          </a:bodyPr>
          <a:lstStyle/>
          <a:p>
            <a:r>
              <a:rPr lang="en-US" b="1">
                <a:solidFill>
                  <a:srgbClr val="00B0F0"/>
                </a:solidFill>
              </a:rPr>
              <a:t>Both usually false!!</a:t>
            </a:r>
          </a:p>
        </p:txBody>
      </p:sp>
      <p:sp>
        <p:nvSpPr>
          <p:cNvPr id="5" name="Date Placeholder 4">
            <a:extLst>
              <a:ext uri="{FF2B5EF4-FFF2-40B4-BE49-F238E27FC236}">
                <a16:creationId xmlns:a16="http://schemas.microsoft.com/office/drawing/2014/main" id="{5D758449-8B34-244E-9F85-7AACF0D5B14B}"/>
              </a:ext>
            </a:extLst>
          </p:cNvPr>
          <p:cNvSpPr>
            <a:spLocks noGrp="1"/>
          </p:cNvSpPr>
          <p:nvPr>
            <p:ph type="dt" sz="half" idx="10"/>
          </p:nvPr>
        </p:nvSpPr>
        <p:spPr>
          <a:xfrm>
            <a:off x="602146" y="6482848"/>
            <a:ext cx="2057400" cy="365125"/>
          </a:xfrm>
        </p:spPr>
        <p:txBody>
          <a:bodyPr/>
          <a:lstStyle/>
          <a:p>
            <a:fld id="{6B7FE876-1459-344B-AB97-53DAD8ABAB1C}" type="datetime1">
              <a:rPr lang="en-US" smtClean="0"/>
              <a:t>1/30/19</a:t>
            </a:fld>
            <a:endParaRPr lang="en-US"/>
          </a:p>
        </p:txBody>
      </p:sp>
      <p:sp>
        <p:nvSpPr>
          <p:cNvPr id="7" name="Footer Placeholder 6">
            <a:extLst>
              <a:ext uri="{FF2B5EF4-FFF2-40B4-BE49-F238E27FC236}">
                <a16:creationId xmlns:a16="http://schemas.microsoft.com/office/drawing/2014/main" id="{CB687E50-B4C3-6D46-B73C-677828A1DCB2}"/>
              </a:ext>
            </a:extLst>
          </p:cNvPr>
          <p:cNvSpPr>
            <a:spLocks noGrp="1"/>
          </p:cNvSpPr>
          <p:nvPr>
            <p:ph type="ftr" sz="quarter" idx="11"/>
          </p:nvPr>
        </p:nvSpPr>
        <p:spPr>
          <a:xfrm>
            <a:off x="3002446" y="6482848"/>
            <a:ext cx="3086100" cy="365125"/>
          </a:xfrm>
        </p:spPr>
        <p:txBody>
          <a:bodyPr/>
          <a:lstStyle/>
          <a:p>
            <a:r>
              <a:rPr lang="en-US"/>
              <a:t>EPS 236</a:t>
            </a:r>
          </a:p>
        </p:txBody>
      </p:sp>
      <p:sp>
        <p:nvSpPr>
          <p:cNvPr id="9" name="Slide Number Placeholder 8">
            <a:extLst>
              <a:ext uri="{FF2B5EF4-FFF2-40B4-BE49-F238E27FC236}">
                <a16:creationId xmlns:a16="http://schemas.microsoft.com/office/drawing/2014/main" id="{BC8FAC0A-D409-854B-ABF7-41752C65E356}"/>
              </a:ext>
            </a:extLst>
          </p:cNvPr>
          <p:cNvSpPr>
            <a:spLocks noGrp="1"/>
          </p:cNvSpPr>
          <p:nvPr>
            <p:ph type="sldNum" sz="quarter" idx="12"/>
          </p:nvPr>
        </p:nvSpPr>
        <p:spPr>
          <a:xfrm>
            <a:off x="6431446" y="6482848"/>
            <a:ext cx="2057400" cy="365125"/>
          </a:xfrm>
        </p:spPr>
        <p:txBody>
          <a:bodyPr/>
          <a:lstStyle/>
          <a:p>
            <a:fld id="{CD3A2B4A-3F34-F54A-9B5F-22559B4D568D}" type="slidenum">
              <a:rPr lang="en-US" smtClean="0"/>
              <a:t>9</a:t>
            </a:fld>
            <a:endParaRPr lang="en-US"/>
          </a:p>
        </p:txBody>
      </p:sp>
    </p:spTree>
    <p:extLst>
      <p:ext uri="{BB962C8B-B14F-4D97-AF65-F5344CB8AC3E}">
        <p14:creationId xmlns:p14="http://schemas.microsoft.com/office/powerpoint/2010/main" val="53175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Theme2">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8CDAD3FC-E457-584C-81DB-B2A19A9EBEE8}" vid="{49A015C0-4D28-5E44-A31B-B2297A0126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6099</TotalTime>
  <Words>3272</Words>
  <Application>Microsoft Macintosh PowerPoint</Application>
  <PresentationFormat>On-screen Show (4:3)</PresentationFormat>
  <Paragraphs>448</Paragraphs>
  <Slides>42</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Arial Narrow</vt:lpstr>
      <vt:lpstr>Calibri</vt:lpstr>
      <vt:lpstr>Calibri Light</vt:lpstr>
      <vt:lpstr>Symbol</vt:lpstr>
      <vt:lpstr>Symbol</vt:lpstr>
      <vt:lpstr>Wingdings</vt:lpstr>
      <vt:lpstr>Theme2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Analyzing and Modeling Autocorrelated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Wofsy</dc:creator>
  <cp:lastModifiedBy>Steven Wofsy</cp:lastModifiedBy>
  <cp:revision>204</cp:revision>
  <cp:lastPrinted>2019-02-01T14:50:05Z</cp:lastPrinted>
  <dcterms:created xsi:type="dcterms:W3CDTF">2017-07-31T03:51:35Z</dcterms:created>
  <dcterms:modified xsi:type="dcterms:W3CDTF">2019-02-01T15:05:11Z</dcterms:modified>
</cp:coreProperties>
</file>